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9" r:id="rId4"/>
    <p:sldId id="262" r:id="rId5"/>
    <p:sldId id="265" r:id="rId6"/>
    <p:sldId id="267" r:id="rId7"/>
    <p:sldId id="302" r:id="rId8"/>
    <p:sldId id="269" r:id="rId9"/>
    <p:sldId id="270" r:id="rId10"/>
    <p:sldId id="279" r:id="rId11"/>
    <p:sldId id="268" r:id="rId12"/>
    <p:sldId id="271" r:id="rId13"/>
    <p:sldId id="272" r:id="rId14"/>
    <p:sldId id="273" r:id="rId15"/>
    <p:sldId id="275" r:id="rId16"/>
    <p:sldId id="274" r:id="rId17"/>
    <p:sldId id="282" r:id="rId18"/>
    <p:sldId id="276" r:id="rId19"/>
    <p:sldId id="277" r:id="rId20"/>
    <p:sldId id="281" r:id="rId21"/>
    <p:sldId id="286" r:id="rId22"/>
    <p:sldId id="284" r:id="rId23"/>
    <p:sldId id="298" r:id="rId24"/>
    <p:sldId id="292" r:id="rId25"/>
    <p:sldId id="293" r:id="rId26"/>
    <p:sldId id="295" r:id="rId27"/>
    <p:sldId id="297" r:id="rId28"/>
    <p:sldId id="294" r:id="rId29"/>
    <p:sldId id="290" r:id="rId30"/>
    <p:sldId id="291" r:id="rId31"/>
    <p:sldId id="296" r:id="rId32"/>
    <p:sldId id="278" r:id="rId33"/>
    <p:sldId id="280" r:id="rId34"/>
    <p:sldId id="283" r:id="rId35"/>
    <p:sldId id="285" r:id="rId36"/>
    <p:sldId id="299" r:id="rId37"/>
    <p:sldId id="287" r:id="rId38"/>
    <p:sldId id="288" r:id="rId39"/>
    <p:sldId id="289" r:id="rId40"/>
    <p:sldId id="300" r:id="rId41"/>
    <p:sldId id="301" r:id="rId42"/>
    <p:sldId id="303" r:id="rId43"/>
    <p:sldId id="304" r:id="rId44"/>
    <p:sldId id="305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60DA"/>
    <a:srgbClr val="1C1C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76"/>
    <p:restoredTop sz="94675"/>
  </p:normalViewPr>
  <p:slideViewPr>
    <p:cSldViewPr snapToGrid="0" snapToObjects="1">
      <p:cViewPr varScale="1">
        <p:scale>
          <a:sx n="113" d="100"/>
          <a:sy n="113" d="100"/>
        </p:scale>
        <p:origin x="2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EBC2-6E7B-6B4E-9D64-DA2A22A041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CF43F4-F36B-854A-9AD9-E5743658D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2FFB7-A1B3-4B45-851C-A44E1FAA9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2986-F4F7-6540-889D-276E25C61A10}" type="datetimeFigureOut">
              <a:rPr lang="en-US" smtClean="0"/>
              <a:t>5/23/19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1105F-8F93-A146-AA30-3C2C8FE7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7C2C7-3FF1-D246-A6F8-1A010200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F65F-08EF-CB44-BE40-9194A0199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21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E981A-E493-0E49-919F-CC1A05D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1FB015-4A53-9E4F-8226-C89161D868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B49D9-F0B1-054D-9CC3-78AB9023A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2986-F4F7-6540-889D-276E25C61A10}" type="datetimeFigureOut">
              <a:rPr lang="en-US" smtClean="0"/>
              <a:t>5/23/19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1F084-29A5-F94F-972D-534B1D5A1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6DB6E-F28D-A946-A28D-699CCC56A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F65F-08EF-CB44-BE40-9194A0199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6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48CEE9-FEE8-3042-B888-3C5BCE7A84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7450CC-5028-0A42-A4D5-F8C0C1F72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9A6E7-F984-3842-86FC-CD26FAF9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2986-F4F7-6540-889D-276E25C61A10}" type="datetimeFigureOut">
              <a:rPr lang="en-US" smtClean="0"/>
              <a:t>5/23/19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A881-C554-3C4E-97A4-30CC5B0CF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3267B-B292-874C-80CF-79E56C77D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F65F-08EF-CB44-BE40-9194A0199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0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8A32F-89B4-2342-B74B-1E102B172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E3B9A-6E7F-6B48-ADF6-47910B4DD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4AB1A-457B-5F48-AA1B-492685916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2986-F4F7-6540-889D-276E25C61A10}" type="datetimeFigureOut">
              <a:rPr lang="en-US" smtClean="0"/>
              <a:t>5/23/19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3F647-278D-6441-B933-312B80C5F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78CD0-929F-E847-951F-931322690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F65F-08EF-CB44-BE40-9194A0199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18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FDD17-4B49-394C-9E57-AE77CDA35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89D1A-901D-5C48-BC6B-32AD66BE9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2F062-F731-5345-B8D7-6831FE758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2986-F4F7-6540-889D-276E25C61A10}" type="datetimeFigureOut">
              <a:rPr lang="en-US" smtClean="0"/>
              <a:t>5/23/19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BC5DF-224D-4A49-9488-4AD3AF305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7F77B-1E40-1C41-9B7B-B7D60A525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F65F-08EF-CB44-BE40-9194A0199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3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0DAE1-BC11-B047-A555-3C31D369A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CC207-3FFF-E049-A655-4645223AD4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663E9-43D5-EF46-BF6D-641FF38CE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D08B9-CA86-4E45-9A55-939B73009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2986-F4F7-6540-889D-276E25C61A10}" type="datetimeFigureOut">
              <a:rPr lang="en-US" smtClean="0"/>
              <a:t>5/23/19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BEA5F-2554-D046-9CD2-87858CE04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861B9-D4DE-0449-B3EF-4CE09A298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F65F-08EF-CB44-BE40-9194A0199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31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8C550-F86F-0D4E-B895-FEFA0575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02075-4D60-F941-987E-F25188ADD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75F553-701B-E94D-B9D4-94DAE3E5D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FC107B-A9A5-3F4F-AED7-32BE031F84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32331C-30DD-FF43-805D-375141E5C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FC5C96-5E4A-C94D-8694-D38BEAFDC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2986-F4F7-6540-889D-276E25C61A10}" type="datetimeFigureOut">
              <a:rPr lang="en-US" smtClean="0"/>
              <a:t>5/23/19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C58C82-D4A4-1F44-A2B8-34B33260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45FC63-0278-FF44-9E6D-802FC4D78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F65F-08EF-CB44-BE40-9194A0199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2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E7ABE-CE0F-724C-AADF-576D88630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86B149-5B19-0442-86D9-5AE07C010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2986-F4F7-6540-889D-276E25C61A10}" type="datetimeFigureOut">
              <a:rPr lang="en-US" smtClean="0"/>
              <a:t>5/23/19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02951-16D6-F549-9970-9D8F504CC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597FA-2EF7-7D47-B78D-19C4157D7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F65F-08EF-CB44-BE40-9194A0199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9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7ADE20-845C-5A45-8555-3DEFA132F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2986-F4F7-6540-889D-276E25C61A10}" type="datetimeFigureOut">
              <a:rPr lang="en-US" smtClean="0"/>
              <a:t>5/23/19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41735B-951D-0848-89E5-B9017571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E33C6-9394-F548-A07B-474C64074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F65F-08EF-CB44-BE40-9194A0199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0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03307-015A-A64F-BD41-F71183BA5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846DA-F46C-9E43-8F52-DED0416D2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C24D3B-E8B3-5441-B25D-016A615DE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1186B4-6297-D449-BD93-9F54AA23B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2986-F4F7-6540-889D-276E25C61A10}" type="datetimeFigureOut">
              <a:rPr lang="en-US" smtClean="0"/>
              <a:t>5/23/19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F48A9-EDF9-9B41-B2D5-BEB3C171F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7F74D-CDFA-F94A-AB44-7CB38AA4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F65F-08EF-CB44-BE40-9194A0199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1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65E31-FC7C-F04A-A0D4-82BD4FFD5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076A07-A83F-2C43-915D-3B1AE81443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3F64E4-C57B-6446-AD77-66D27D087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B24A19-34E8-0946-B8BB-78AD9651B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2986-F4F7-6540-889D-276E25C61A10}" type="datetimeFigureOut">
              <a:rPr lang="en-US" smtClean="0"/>
              <a:t>5/23/19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6F0C1-5778-094B-913C-856EF2D7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C632A-41D9-B040-971F-17C4D475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F65F-08EF-CB44-BE40-9194A0199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3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D5F999-BB48-B74B-9862-58836AB81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BE612-F3A2-A347-818B-DD93F7208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95843-2BFE-8A45-B8EB-351064234B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D2986-F4F7-6540-889D-276E25C61A10}" type="datetimeFigureOut">
              <a:rPr lang="en-US" smtClean="0"/>
              <a:t>5/23/19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D08EA-4141-0848-8D46-48F13A20F2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3A68-6E93-904B-9834-D84F882C3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BF65F-08EF-CB44-BE40-9194A0199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7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ndependentsector.org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1sarawagner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4953F-4C98-3B49-9F49-8E300FC65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rmAutofit fontScale="90000"/>
          </a:bodyPr>
          <a:lstStyle/>
          <a:p>
            <a:pPr algn="r"/>
            <a:r>
              <a:rPr lang="en-US" dirty="0">
                <a:latin typeface="Cambria" panose="02040503050406030204" pitchFamily="18" charset="0"/>
              </a:rPr>
              <a:t>Top Tricks and Tips for Writing a Grant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F687F0-19DC-BA44-9297-6AE381E29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>
                <a:latin typeface="Cambria" panose="02040503050406030204" pitchFamily="18" charset="0"/>
              </a:rPr>
              <a:t>Sara Wagner, MPH, GPC</a:t>
            </a:r>
          </a:p>
          <a:p>
            <a:pPr algn="l"/>
            <a:r>
              <a:rPr lang="en-US" sz="2000" dirty="0">
                <a:latin typeface="Cambria" panose="02040503050406030204" pitchFamily="18" charset="0"/>
              </a:rPr>
              <a:t>Grants that Go the Distance LLC</a:t>
            </a:r>
          </a:p>
        </p:txBody>
      </p:sp>
      <p:pic>
        <p:nvPicPr>
          <p:cNvPr id="6" name="Picture 5" descr="A person holding a sign&#10;&#10;Description automatically generated">
            <a:extLst>
              <a:ext uri="{FF2B5EF4-FFF2-40B4-BE49-F238E27FC236}">
                <a16:creationId xmlns:a16="http://schemas.microsoft.com/office/drawing/2014/main" id="{715F7A29-22D5-4140-B533-6A8AC78628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6"/>
          <a:stretch/>
        </p:blipFill>
        <p:spPr>
          <a:xfrm>
            <a:off x="0" y="301093"/>
            <a:ext cx="12192000" cy="457199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710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4CBA7B-2416-C644-B7BF-D31E96E5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4760DA"/>
                </a:solidFill>
                <a:latin typeface="Cambria" panose="02040503050406030204" pitchFamily="18" charset="0"/>
              </a:rPr>
              <a:t>#5 Be extremely organized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CF2758-6BCE-8C44-8669-EBF57843D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0105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Find an organizational system that works</a:t>
            </a:r>
          </a:p>
          <a:p>
            <a:r>
              <a:rPr lang="en-US" dirty="0"/>
              <a:t>Stick to it</a:t>
            </a:r>
          </a:p>
          <a:p>
            <a:pPr lvl="1"/>
            <a:r>
              <a:rPr lang="en-US" dirty="0"/>
              <a:t>Even when things get hectic, and/or you’re tired, adhere to your filing system (don’t let things get jumbly, as it adds stress and risks the “wrong” versions of documents being shared/uploaded)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EC69B6-768D-E44D-B317-CE3D03BF5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0105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This will save you tons of time </a:t>
            </a:r>
          </a:p>
          <a:p>
            <a:pPr lvl="1"/>
            <a:r>
              <a:rPr lang="en-US" dirty="0"/>
              <a:t>Especially in locating documents (typically, many drafts of documents are shared throughout the process, as they are created/updated by team members)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95F7CB-1502-724A-A833-55062B77B460}"/>
              </a:ext>
            </a:extLst>
          </p:cNvPr>
          <p:cNvSpPr/>
          <p:nvPr/>
        </p:nvSpPr>
        <p:spPr>
          <a:xfrm>
            <a:off x="0" y="5720017"/>
            <a:ext cx="12192000" cy="1137984"/>
          </a:xfrm>
          <a:prstGeom prst="rect">
            <a:avLst/>
          </a:prstGeom>
          <a:solidFill>
            <a:srgbClr val="1C1C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94DB2E-A999-F64B-85B0-43EDCBC4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0017"/>
            <a:ext cx="2990850" cy="11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39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4CBA7B-2416-C644-B7BF-D31E96E5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4760DA"/>
                </a:solidFill>
                <a:latin typeface="Cambria" panose="02040503050406030204" pitchFamily="18" charset="0"/>
              </a:rPr>
              <a:t>#6 Follow instructions</a:t>
            </a:r>
            <a:endParaRPr lang="en-US" sz="4800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048DBD5-0916-664C-90D7-C313A624ED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4626" y="1825625"/>
            <a:ext cx="4988747" cy="3500438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EC69B6-768D-E44D-B317-CE3D03BF5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01058"/>
          </a:xfrm>
        </p:spPr>
        <p:txBody>
          <a:bodyPr/>
          <a:lstStyle/>
          <a:p>
            <a:r>
              <a:rPr lang="en-US" dirty="0"/>
              <a:t>What the funder says is gospel</a:t>
            </a:r>
          </a:p>
          <a:p>
            <a:r>
              <a:rPr lang="en-US" dirty="0"/>
              <a:t>Do what they ask </a:t>
            </a:r>
          </a:p>
          <a:p>
            <a:r>
              <a:rPr lang="en-US" dirty="0"/>
              <a:t>If you have questions about the instructions, ASK the funder to clarify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95F7CB-1502-724A-A833-55062B77B460}"/>
              </a:ext>
            </a:extLst>
          </p:cNvPr>
          <p:cNvSpPr/>
          <p:nvPr/>
        </p:nvSpPr>
        <p:spPr>
          <a:xfrm>
            <a:off x="0" y="5720017"/>
            <a:ext cx="12192000" cy="1137984"/>
          </a:xfrm>
          <a:prstGeom prst="rect">
            <a:avLst/>
          </a:prstGeom>
          <a:solidFill>
            <a:srgbClr val="1C1C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94DB2E-A999-F64B-85B0-43EDCBC4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20017"/>
            <a:ext cx="2990850" cy="11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95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4CBA7B-2416-C644-B7BF-D31E96E5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4760DA"/>
                </a:solidFill>
                <a:latin typeface="Cambria" panose="02040503050406030204" pitchFamily="18" charset="0"/>
              </a:rPr>
              <a:t>#7 Get to know funder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CF2758-6BCE-8C44-8669-EBF57843D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0105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Research</a:t>
            </a:r>
          </a:p>
          <a:p>
            <a:pPr lvl="1"/>
            <a:r>
              <a:rPr lang="en-US" dirty="0"/>
              <a:t>Funder website</a:t>
            </a:r>
          </a:p>
          <a:p>
            <a:pPr lvl="1"/>
            <a:r>
              <a:rPr lang="en-US" dirty="0"/>
              <a:t>Social media</a:t>
            </a:r>
          </a:p>
          <a:p>
            <a:pPr lvl="1"/>
            <a:r>
              <a:rPr lang="en-US" dirty="0"/>
              <a:t>Funding request packet</a:t>
            </a:r>
          </a:p>
          <a:p>
            <a:r>
              <a:rPr lang="en-US" dirty="0"/>
              <a:t>Attend webinars</a:t>
            </a:r>
          </a:p>
          <a:p>
            <a:r>
              <a:rPr lang="en-US" dirty="0"/>
              <a:t>Attend workshops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EC69B6-768D-E44D-B317-CE3D03BF5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0105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Reach out to program officers/grant liaisons, to run your project ideas by them (as gatekeepers, they’ll not only know the types of desired projects but will likely steer you in the right direction, </a:t>
            </a:r>
            <a:r>
              <a:rPr lang="en-US" i="1" dirty="0"/>
              <a:t>before</a:t>
            </a:r>
            <a:r>
              <a:rPr lang="en-US" dirty="0"/>
              <a:t> you spend too much energy developing your plans)</a:t>
            </a:r>
          </a:p>
          <a:p>
            <a:r>
              <a:rPr lang="en-US" dirty="0">
                <a:solidFill>
                  <a:srgbClr val="4760DA"/>
                </a:solidFill>
              </a:rPr>
              <a:t>“Program officers are people with feelings and a desire to do good in the world.” </a:t>
            </a:r>
            <a:r>
              <a:rPr lang="en-US" i="1" dirty="0">
                <a:solidFill>
                  <a:srgbClr val="1C1C45"/>
                </a:solidFill>
              </a:rPr>
              <a:t>Lisa M. </a:t>
            </a:r>
            <a:r>
              <a:rPr lang="en-US" i="1" dirty="0" err="1">
                <a:solidFill>
                  <a:srgbClr val="1C1C45"/>
                </a:solidFill>
              </a:rPr>
              <a:t>Sihvonen</a:t>
            </a:r>
            <a:r>
              <a:rPr lang="en-US" i="1" dirty="0">
                <a:solidFill>
                  <a:srgbClr val="1C1C45"/>
                </a:solidFill>
              </a:rPr>
              <a:t>-Binder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95F7CB-1502-724A-A833-55062B77B460}"/>
              </a:ext>
            </a:extLst>
          </p:cNvPr>
          <p:cNvSpPr/>
          <p:nvPr/>
        </p:nvSpPr>
        <p:spPr>
          <a:xfrm>
            <a:off x="0" y="5720017"/>
            <a:ext cx="12192000" cy="1137984"/>
          </a:xfrm>
          <a:prstGeom prst="rect">
            <a:avLst/>
          </a:prstGeom>
          <a:solidFill>
            <a:srgbClr val="1C1C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94DB2E-A999-F64B-85B0-43EDCBC4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0017"/>
            <a:ext cx="2990850" cy="11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73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4CBA7B-2416-C644-B7BF-D31E96E5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4760DA"/>
                </a:solidFill>
                <a:latin typeface="Cambria" panose="02040503050406030204" pitchFamily="18" charset="0"/>
              </a:rPr>
              <a:t>#8 Convey passion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CF2758-6BCE-8C44-8669-EBF57843D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01058"/>
          </a:xfrm>
        </p:spPr>
        <p:txBody>
          <a:bodyPr>
            <a:normAutofit/>
          </a:bodyPr>
          <a:lstStyle/>
          <a:p>
            <a:r>
              <a:rPr lang="en-US" dirty="0"/>
              <a:t>Think about </a:t>
            </a:r>
            <a:r>
              <a:rPr lang="en-US" i="1" dirty="0"/>
              <a:t>why</a:t>
            </a:r>
            <a:r>
              <a:rPr lang="en-US" dirty="0"/>
              <a:t> you do what you do</a:t>
            </a:r>
          </a:p>
          <a:p>
            <a:r>
              <a:rPr lang="en-US" dirty="0"/>
              <a:t>Decipher what’s at the</a:t>
            </a:r>
            <a:r>
              <a:rPr lang="en-US" dirty="0">
                <a:solidFill>
                  <a:srgbClr val="4760DA"/>
                </a:solidFill>
              </a:rPr>
              <a:t> </a:t>
            </a:r>
            <a:r>
              <a:rPr lang="en-US" b="1" dirty="0">
                <a:solidFill>
                  <a:srgbClr val="4760DA"/>
                </a:solidFill>
              </a:rPr>
              <a:t>heart of your work </a:t>
            </a:r>
          </a:p>
          <a:p>
            <a:r>
              <a:rPr lang="en-US" dirty="0"/>
              <a:t>Speak from the heart, in all communications and each document you prepare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EC69B6-768D-E44D-B317-CE3D03BF5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01058"/>
          </a:xfrm>
        </p:spPr>
        <p:txBody>
          <a:bodyPr>
            <a:normAutofit/>
          </a:bodyPr>
          <a:lstStyle/>
          <a:p>
            <a:r>
              <a:rPr lang="en-US" dirty="0"/>
              <a:t>Grant proposals are a chance to:</a:t>
            </a:r>
          </a:p>
          <a:p>
            <a:pPr lvl="1"/>
            <a:r>
              <a:rPr lang="en-US" dirty="0"/>
              <a:t>Share your passion </a:t>
            </a:r>
          </a:p>
          <a:p>
            <a:pPr lvl="1"/>
            <a:r>
              <a:rPr lang="en-US" dirty="0">
                <a:solidFill>
                  <a:srgbClr val="1C1C45"/>
                </a:solidFill>
              </a:rPr>
              <a:t>Tell your unique STORY</a:t>
            </a:r>
          </a:p>
          <a:p>
            <a:pPr lvl="1"/>
            <a:r>
              <a:rPr lang="en-US" dirty="0"/>
              <a:t>Focus on the reason you’re doing the proposal, and how this funding will serve as a catalyst</a:t>
            </a:r>
          </a:p>
          <a:p>
            <a:pPr lvl="1"/>
            <a:r>
              <a:rPr lang="en-US" dirty="0">
                <a:solidFill>
                  <a:srgbClr val="1C1C45"/>
                </a:solidFill>
              </a:rPr>
              <a:t>Invite the funder to become part of enhancing your story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95F7CB-1502-724A-A833-55062B77B460}"/>
              </a:ext>
            </a:extLst>
          </p:cNvPr>
          <p:cNvSpPr/>
          <p:nvPr/>
        </p:nvSpPr>
        <p:spPr>
          <a:xfrm>
            <a:off x="0" y="5720017"/>
            <a:ext cx="12192000" cy="1137984"/>
          </a:xfrm>
          <a:prstGeom prst="rect">
            <a:avLst/>
          </a:prstGeom>
          <a:solidFill>
            <a:srgbClr val="1C1C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94DB2E-A999-F64B-85B0-43EDCBC4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0017"/>
            <a:ext cx="2990850" cy="11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09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4CBA7B-2416-C644-B7BF-D31E96E5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4760DA"/>
                </a:solidFill>
                <a:latin typeface="Cambria" panose="02040503050406030204" pitchFamily="18" charset="0"/>
              </a:rPr>
              <a:t>#9 Start with budget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CF2758-6BCE-8C44-8669-EBF57843D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0105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Heart of proposal</a:t>
            </a:r>
          </a:p>
          <a:p>
            <a:r>
              <a:rPr lang="en-US" dirty="0"/>
              <a:t>Everything written justifies expenditures</a:t>
            </a:r>
          </a:p>
          <a:p>
            <a:r>
              <a:rPr lang="en-US" dirty="0"/>
              <a:t>Scale your ask</a:t>
            </a:r>
          </a:p>
          <a:p>
            <a:pPr lvl="1"/>
            <a:r>
              <a:rPr lang="en-US" dirty="0"/>
              <a:t>Insert a statement or two about what you would do with </a:t>
            </a:r>
            <a:r>
              <a:rPr lang="en-US" i="1" dirty="0"/>
              <a:t>less</a:t>
            </a:r>
            <a:r>
              <a:rPr lang="en-US" dirty="0"/>
              <a:t> funding, should your full project not be funded</a:t>
            </a:r>
          </a:p>
          <a:p>
            <a:r>
              <a:rPr lang="en-US" dirty="0"/>
              <a:t>If you don’t know what you’ll spend the money on, you have no business applying for a grant (you’re not yet “grant-ready”)</a:t>
            </a:r>
          </a:p>
          <a:p>
            <a:r>
              <a:rPr lang="en-US" dirty="0"/>
              <a:t>Ensure it adheres to federal Office of Management and Budget regulations and agency, Arizona, and funder protocol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EFC574-E286-4246-A624-B7C5D7438E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8000" y="2147094"/>
            <a:ext cx="3810000" cy="2857500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095F7CB-1502-724A-A833-55062B77B460}"/>
              </a:ext>
            </a:extLst>
          </p:cNvPr>
          <p:cNvSpPr/>
          <p:nvPr/>
        </p:nvSpPr>
        <p:spPr>
          <a:xfrm>
            <a:off x="0" y="5720017"/>
            <a:ext cx="12192000" cy="1137984"/>
          </a:xfrm>
          <a:prstGeom prst="rect">
            <a:avLst/>
          </a:prstGeom>
          <a:solidFill>
            <a:srgbClr val="1C1C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94DB2E-A999-F64B-85B0-43EDCBC4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20017"/>
            <a:ext cx="2990850" cy="11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19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4CBA7B-2416-C644-B7BF-D31E96E5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4760DA"/>
                </a:solidFill>
                <a:latin typeface="Cambria" panose="02040503050406030204" pitchFamily="18" charset="0"/>
              </a:rPr>
              <a:t>Line items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CF2758-6BCE-8C44-8669-EBF57843D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0105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Details matter</a:t>
            </a:r>
          </a:p>
          <a:p>
            <a:pPr lvl="1"/>
            <a:r>
              <a:rPr lang="en-US" i="1" dirty="0"/>
              <a:t>Be consistent </a:t>
            </a:r>
            <a:r>
              <a:rPr lang="en-US" dirty="0"/>
              <a:t>– don’t ask for funding for a staff position in the budget and then call this very person by another title in the narrative</a:t>
            </a:r>
          </a:p>
          <a:p>
            <a:r>
              <a:rPr lang="en-US" dirty="0"/>
              <a:t>Don’t abbreviate</a:t>
            </a:r>
          </a:p>
          <a:p>
            <a:r>
              <a:rPr lang="en-US" dirty="0"/>
              <a:t>Uneven numbers “sound” more realistic than perfectly rounded ones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EC69B6-768D-E44D-B317-CE3D03BF5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0105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If funder does not specify one, apply a consistent formula to explain how you arrived at all budget expenditures</a:t>
            </a:r>
          </a:p>
          <a:p>
            <a:pPr lvl="1"/>
            <a:r>
              <a:rPr lang="en-US" i="1" dirty="0"/>
              <a:t>Example: </a:t>
            </a:r>
            <a:r>
              <a:rPr lang="en-US" dirty="0"/>
              <a:t>$16,380 for Senior Programmer ($35/hour x 6 hours/week x 52 weeks/year x 1.5 years)</a:t>
            </a:r>
          </a:p>
          <a:p>
            <a:pPr lvl="1"/>
            <a:r>
              <a:rPr lang="en-US" i="1" dirty="0"/>
              <a:t>Example: </a:t>
            </a:r>
            <a:r>
              <a:rPr lang="en-US" dirty="0"/>
              <a:t>$428.50 for microscopes ($214.25/</a:t>
            </a:r>
            <a:r>
              <a:rPr lang="en-US" dirty="0" err="1"/>
              <a:t>IonWonder</a:t>
            </a:r>
            <a:r>
              <a:rPr lang="en-US" dirty="0"/>
              <a:t> microscope x 2 microscopes)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95F7CB-1502-724A-A833-55062B77B460}"/>
              </a:ext>
            </a:extLst>
          </p:cNvPr>
          <p:cNvSpPr/>
          <p:nvPr/>
        </p:nvSpPr>
        <p:spPr>
          <a:xfrm>
            <a:off x="0" y="5720017"/>
            <a:ext cx="12192000" cy="1137984"/>
          </a:xfrm>
          <a:prstGeom prst="rect">
            <a:avLst/>
          </a:prstGeom>
          <a:solidFill>
            <a:srgbClr val="1C1C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94DB2E-A999-F64B-85B0-43EDCBC4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0017"/>
            <a:ext cx="2990850" cy="11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70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4CBA7B-2416-C644-B7BF-D31E96E5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4760DA"/>
                </a:solidFill>
                <a:latin typeface="Cambria" panose="02040503050406030204" pitchFamily="18" charset="0"/>
              </a:rPr>
              <a:t>Matching funds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CF2758-6BCE-8C44-8669-EBF57843D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01058"/>
          </a:xfrm>
        </p:spPr>
        <p:txBody>
          <a:bodyPr/>
          <a:lstStyle/>
          <a:p>
            <a:r>
              <a:rPr lang="en-US" dirty="0"/>
              <a:t>Capture in-kind volunteer time by keeping really clear records (of meetings, service days, and so on – must be able to “prove” use of volunteers)</a:t>
            </a:r>
          </a:p>
          <a:p>
            <a:r>
              <a:rPr lang="en-US" i="1" dirty="0">
                <a:solidFill>
                  <a:srgbClr val="1C1C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https://independentsector.org/</a:t>
            </a:r>
            <a:endParaRPr lang="en-US" i="1" dirty="0">
              <a:solidFill>
                <a:srgbClr val="1C1C45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EC69B6-768D-E44D-B317-CE3D03BF5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01058"/>
          </a:xfrm>
        </p:spPr>
        <p:txBody>
          <a:bodyPr/>
          <a:lstStyle/>
          <a:p>
            <a:r>
              <a:rPr lang="en-US" dirty="0"/>
              <a:t>Estimated national value of each volunteer hour</a:t>
            </a:r>
            <a:r>
              <a:rPr lang="en-US" b="1" dirty="0"/>
              <a:t> </a:t>
            </a:r>
            <a:r>
              <a:rPr lang="en-US" dirty="0"/>
              <a:t>was $25.43/hour in 2018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95F7CB-1502-724A-A833-55062B77B460}"/>
              </a:ext>
            </a:extLst>
          </p:cNvPr>
          <p:cNvSpPr/>
          <p:nvPr/>
        </p:nvSpPr>
        <p:spPr>
          <a:xfrm>
            <a:off x="0" y="5720017"/>
            <a:ext cx="12192000" cy="1137984"/>
          </a:xfrm>
          <a:prstGeom prst="rect">
            <a:avLst/>
          </a:prstGeom>
          <a:solidFill>
            <a:srgbClr val="1C1C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94DB2E-A999-F64B-85B0-43EDCBC4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20017"/>
            <a:ext cx="2990850" cy="11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25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4CBA7B-2416-C644-B7BF-D31E96E5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4760DA"/>
                </a:solidFill>
                <a:latin typeface="Cambria" panose="02040503050406030204" pitchFamily="18" charset="0"/>
              </a:rPr>
              <a:t>#10 Be realistic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CF2758-6BCE-8C44-8669-EBF57843D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01058"/>
          </a:xfrm>
        </p:spPr>
        <p:txBody>
          <a:bodyPr/>
          <a:lstStyle/>
          <a:p>
            <a:r>
              <a:rPr lang="en-US" dirty="0"/>
              <a:t>What you write becomes a legally-binding contract, should your project get funded</a:t>
            </a:r>
          </a:p>
          <a:p>
            <a:pPr lvl="1"/>
            <a:r>
              <a:rPr lang="en-US" dirty="0"/>
              <a:t>All items, especially in the budget, should be realistic, as they will determine how your project can be carried out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26DD594-C804-7742-91CA-2345754AA6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02205" y="1825625"/>
            <a:ext cx="2721590" cy="3500438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095F7CB-1502-724A-A833-55062B77B460}"/>
              </a:ext>
            </a:extLst>
          </p:cNvPr>
          <p:cNvSpPr/>
          <p:nvPr/>
        </p:nvSpPr>
        <p:spPr>
          <a:xfrm>
            <a:off x="0" y="5720017"/>
            <a:ext cx="12192000" cy="1137984"/>
          </a:xfrm>
          <a:prstGeom prst="rect">
            <a:avLst/>
          </a:prstGeom>
          <a:solidFill>
            <a:srgbClr val="1C1C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94DB2E-A999-F64B-85B0-43EDCBC4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20017"/>
            <a:ext cx="2990850" cy="11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12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4CBA7B-2416-C644-B7BF-D31E96E5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4760DA"/>
                </a:solidFill>
                <a:latin typeface="Cambria" panose="02040503050406030204" pitchFamily="18" charset="0"/>
              </a:rPr>
              <a:t>#11 Don’t make stuff up</a:t>
            </a:r>
            <a:endParaRPr lang="en-US" sz="4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EC69B6-768D-E44D-B317-CE3D03BF5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0105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It’s imperative to build trust with funders</a:t>
            </a:r>
          </a:p>
          <a:p>
            <a:r>
              <a:rPr lang="en-US" dirty="0"/>
              <a:t>Telling the truth (even when it’s news you’d rather not share) deepens your funder relationship</a:t>
            </a:r>
          </a:p>
          <a:p>
            <a:r>
              <a:rPr lang="en-US" dirty="0"/>
              <a:t>Proposal can be spun to serve your needs </a:t>
            </a:r>
          </a:p>
          <a:p>
            <a:pPr lvl="1"/>
            <a:r>
              <a:rPr lang="en-US" i="1" dirty="0"/>
              <a:t>Example: </a:t>
            </a:r>
            <a:r>
              <a:rPr lang="en-US" dirty="0"/>
              <a:t>If you’re already in a great place, it’s a strength; if you’re not, it becomes a justification for funding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95F7CB-1502-724A-A833-55062B77B460}"/>
              </a:ext>
            </a:extLst>
          </p:cNvPr>
          <p:cNvSpPr/>
          <p:nvPr/>
        </p:nvSpPr>
        <p:spPr>
          <a:xfrm>
            <a:off x="0" y="5720017"/>
            <a:ext cx="12192000" cy="1137984"/>
          </a:xfrm>
          <a:prstGeom prst="rect">
            <a:avLst/>
          </a:prstGeom>
          <a:solidFill>
            <a:srgbClr val="1C1C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94DB2E-A999-F64B-85B0-43EDCBC4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0017"/>
            <a:ext cx="2990850" cy="1137982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BAAEB49-48E4-2D4E-B072-0174E8C0AE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52546" y="1825623"/>
            <a:ext cx="3953906" cy="3097227"/>
          </a:xfrm>
        </p:spPr>
      </p:pic>
    </p:spTree>
    <p:extLst>
      <p:ext uri="{BB962C8B-B14F-4D97-AF65-F5344CB8AC3E}">
        <p14:creationId xmlns:p14="http://schemas.microsoft.com/office/powerpoint/2010/main" val="932322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4CBA7B-2416-C644-B7BF-D31E96E5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4760DA"/>
                </a:solidFill>
                <a:latin typeface="Cambria" panose="02040503050406030204" pitchFamily="18" charset="0"/>
              </a:rPr>
              <a:t>Honesty is crucial throughout proposal</a:t>
            </a:r>
            <a:endParaRPr lang="en-US" sz="4800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B18DD57-EE49-1B4B-9153-46BC6D059E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5375" y="1825625"/>
            <a:ext cx="4667250" cy="350043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BD97DAF-05DD-DC46-90B9-12061DC587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15161" y="1825625"/>
            <a:ext cx="3295677" cy="3500438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095F7CB-1502-724A-A833-55062B77B460}"/>
              </a:ext>
            </a:extLst>
          </p:cNvPr>
          <p:cNvSpPr/>
          <p:nvPr/>
        </p:nvSpPr>
        <p:spPr>
          <a:xfrm>
            <a:off x="0" y="5720017"/>
            <a:ext cx="12192000" cy="1137984"/>
          </a:xfrm>
          <a:prstGeom prst="rect">
            <a:avLst/>
          </a:prstGeom>
          <a:solidFill>
            <a:srgbClr val="1C1C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94DB2E-A999-F64B-85B0-43EDCBC4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20017"/>
            <a:ext cx="2990850" cy="11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6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DC288-AE51-964B-9726-48E0BCFB4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4760DA"/>
                </a:solidFill>
                <a:latin typeface="Cambria" panose="02040503050406030204" pitchFamily="18" charset="0"/>
              </a:rPr>
              <a:t>Qualifications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E09D5-44F5-DA47-8DB3-06CA660F1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263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Wrote first foundation grant in 1999 (Navajo Area Indian Health Service Health Promotion/Disease Prevention Program Specialist) and administered federal grant (creating mini-grants, with communities)</a:t>
            </a:r>
          </a:p>
          <a:p>
            <a:r>
              <a:rPr lang="en-US" dirty="0"/>
              <a:t>Won first federal grant in 2008 (Coconino County Senior Health Planner)</a:t>
            </a:r>
          </a:p>
          <a:p>
            <a:r>
              <a:rPr lang="en-US" dirty="0"/>
              <a:t>Coordinated County grant program (Grant Writer) from 2011-2016</a:t>
            </a:r>
          </a:p>
          <a:p>
            <a:r>
              <a:rPr lang="en-US" dirty="0"/>
              <a:t>Became </a:t>
            </a:r>
            <a:r>
              <a:rPr lang="en-US" i="1" dirty="0"/>
              <a:t>Grant Professional Certified </a:t>
            </a:r>
            <a:r>
              <a:rPr lang="en-US" dirty="0"/>
              <a:t>in 2015</a:t>
            </a:r>
          </a:p>
          <a:p>
            <a:r>
              <a:rPr lang="en-US" dirty="0"/>
              <a:t>Launched business in January 2017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95F7CB-1502-724A-A833-55062B77B460}"/>
              </a:ext>
            </a:extLst>
          </p:cNvPr>
          <p:cNvSpPr/>
          <p:nvPr/>
        </p:nvSpPr>
        <p:spPr>
          <a:xfrm>
            <a:off x="0" y="5720017"/>
            <a:ext cx="12192000" cy="1137984"/>
          </a:xfrm>
          <a:prstGeom prst="rect">
            <a:avLst/>
          </a:prstGeom>
          <a:solidFill>
            <a:srgbClr val="1C1C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94DB2E-A999-F64B-85B0-43EDCBC4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0017"/>
            <a:ext cx="2990850" cy="11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27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4CBA7B-2416-C644-B7BF-D31E96E5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4760DA"/>
                </a:solidFill>
                <a:latin typeface="Cambria" panose="02040503050406030204" pitchFamily="18" charset="0"/>
              </a:rPr>
              <a:t>#12 Be who you say you are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CF2758-6BCE-8C44-8669-EBF57843D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01058"/>
          </a:xfrm>
        </p:spPr>
        <p:txBody>
          <a:bodyPr/>
          <a:lstStyle/>
          <a:p>
            <a:r>
              <a:rPr lang="en-US" i="1" dirty="0"/>
              <a:t>Example: </a:t>
            </a:r>
            <a:r>
              <a:rPr lang="en-US" dirty="0"/>
              <a:t>Your proposal describes a dynamic website; if funder visits it, they should be pleasantly surprised (rather than discovering it’s still under construction, hasn’t been updated in 10 years, </a:t>
            </a:r>
            <a:r>
              <a:rPr lang="en-US" i="1" dirty="0"/>
              <a:t>or</a:t>
            </a:r>
            <a:r>
              <a:rPr lang="en-US" dirty="0"/>
              <a:t>…)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41F7D54-91F5-2E49-8C65-13E61ED129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196870"/>
            <a:ext cx="5181600" cy="2757948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095F7CB-1502-724A-A833-55062B77B460}"/>
              </a:ext>
            </a:extLst>
          </p:cNvPr>
          <p:cNvSpPr/>
          <p:nvPr/>
        </p:nvSpPr>
        <p:spPr>
          <a:xfrm>
            <a:off x="0" y="5720017"/>
            <a:ext cx="12192000" cy="1137984"/>
          </a:xfrm>
          <a:prstGeom prst="rect">
            <a:avLst/>
          </a:prstGeom>
          <a:solidFill>
            <a:srgbClr val="1C1C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94DB2E-A999-F64B-85B0-43EDCBC4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20017"/>
            <a:ext cx="2990850" cy="11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34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4CBA7B-2416-C644-B7BF-D31E96E5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4760DA"/>
                </a:solidFill>
                <a:latin typeface="Cambria" panose="02040503050406030204" pitchFamily="18" charset="0"/>
              </a:rPr>
              <a:t>#13 Turn negatives into positives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CF2758-6BCE-8C44-8669-EBF57843D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01058"/>
          </a:xfrm>
        </p:spPr>
        <p:txBody>
          <a:bodyPr>
            <a:normAutofit fontScale="85000" lnSpcReduction="10000"/>
          </a:bodyPr>
          <a:lstStyle/>
          <a:p>
            <a:r>
              <a:rPr lang="en-US" i="1" dirty="0"/>
              <a:t>Problem: </a:t>
            </a:r>
            <a:r>
              <a:rPr lang="en-US" dirty="0"/>
              <a:t>You need to submit an organizational budget, but your organization had a deficit for the fiscal year in question</a:t>
            </a:r>
          </a:p>
          <a:p>
            <a:pPr lvl="1"/>
            <a:r>
              <a:rPr lang="en-US" dirty="0"/>
              <a:t>Life happens!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EC69B6-768D-E44D-B317-CE3D03BF5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01058"/>
          </a:xfrm>
        </p:spPr>
        <p:txBody>
          <a:bodyPr>
            <a:normAutofit fontScale="85000" lnSpcReduction="10000"/>
          </a:bodyPr>
          <a:lstStyle/>
          <a:p>
            <a:r>
              <a:rPr lang="en-US" i="1" dirty="0"/>
              <a:t>Solution: </a:t>
            </a:r>
            <a:r>
              <a:rPr lang="en-US" dirty="0"/>
              <a:t>Describe how you will get your Chief Financial Officer to run a financial analysis that shows the income/expense projections for the deficit year, as well as the projections for the next several years</a:t>
            </a:r>
          </a:p>
          <a:p>
            <a:pPr lvl="1"/>
            <a:r>
              <a:rPr lang="en-US" dirty="0"/>
              <a:t>Demonstrates that you know how to get your organization back in the black</a:t>
            </a:r>
          </a:p>
          <a:p>
            <a:pPr lvl="1"/>
            <a:r>
              <a:rPr lang="en-US" dirty="0"/>
              <a:t>Analyses can be very helpful when working with funders, to help them understand the deficit and your plans for getting out of it</a:t>
            </a:r>
          </a:p>
          <a:p>
            <a:endParaRPr lang="en-US" i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95F7CB-1502-724A-A833-55062B77B460}"/>
              </a:ext>
            </a:extLst>
          </p:cNvPr>
          <p:cNvSpPr/>
          <p:nvPr/>
        </p:nvSpPr>
        <p:spPr>
          <a:xfrm>
            <a:off x="0" y="5720017"/>
            <a:ext cx="12192000" cy="1137984"/>
          </a:xfrm>
          <a:prstGeom prst="rect">
            <a:avLst/>
          </a:prstGeom>
          <a:solidFill>
            <a:srgbClr val="1C1C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94DB2E-A999-F64B-85B0-43EDCBC4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0017"/>
            <a:ext cx="2990850" cy="11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14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4CBA7B-2416-C644-B7BF-D31E96E5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4760DA"/>
                </a:solidFill>
                <a:latin typeface="Cambria" panose="02040503050406030204" pitchFamily="18" charset="0"/>
              </a:rPr>
              <a:t>Frame things in a positive light with stories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CF2758-6BCE-8C44-8669-EBF57843D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0105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4760DA"/>
                </a:solidFill>
              </a:rPr>
              <a:t>“One of the most important things a story does is help your organization stand out. Research shows that stories are 22 times more memorable than statistics. Sharing a well-crafted story about someone you serve helps to crystallize the impact of your mission. A story puts a face and voice to your work.” </a:t>
            </a:r>
            <a:r>
              <a:rPr lang="en-US" i="1" dirty="0"/>
              <a:t>Lori L. </a:t>
            </a:r>
            <a:r>
              <a:rPr lang="en-US" i="1" dirty="0" err="1"/>
              <a:t>Jacobwith</a:t>
            </a:r>
            <a:endParaRPr lang="en-US" i="1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EC69B6-768D-E44D-B317-CE3D03BF5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0105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Stories are very powerful</a:t>
            </a:r>
          </a:p>
          <a:p>
            <a:pPr lvl="1"/>
            <a:r>
              <a:rPr lang="en-US" dirty="0"/>
              <a:t>Setbacks are expected</a:t>
            </a:r>
          </a:p>
          <a:p>
            <a:pPr lvl="1"/>
            <a:r>
              <a:rPr lang="en-US" dirty="0"/>
              <a:t>How you address them is what matters most</a:t>
            </a:r>
          </a:p>
          <a:p>
            <a:pPr lvl="1"/>
            <a:r>
              <a:rPr lang="en-US" i="1" dirty="0"/>
              <a:t>Show</a:t>
            </a:r>
            <a:r>
              <a:rPr lang="en-US" dirty="0"/>
              <a:t>, rather than tell</a:t>
            </a:r>
          </a:p>
          <a:p>
            <a:pPr lvl="2"/>
            <a:r>
              <a:rPr lang="en-US" dirty="0"/>
              <a:t>Organizational strengths become apparent</a:t>
            </a:r>
          </a:p>
          <a:p>
            <a:pPr lvl="2"/>
            <a:r>
              <a:rPr lang="en-US" dirty="0"/>
              <a:t>Target population benefits become evident</a:t>
            </a:r>
          </a:p>
          <a:p>
            <a:pPr lvl="2"/>
            <a:r>
              <a:rPr lang="en-US" dirty="0"/>
              <a:t>Competence becomes obvious</a:t>
            </a:r>
          </a:p>
          <a:p>
            <a:pPr lvl="2"/>
            <a:r>
              <a:rPr lang="en-US" dirty="0"/>
              <a:t>Compassion shines through</a:t>
            </a:r>
          </a:p>
          <a:p>
            <a:pPr lvl="2"/>
            <a:r>
              <a:rPr lang="en-US" dirty="0"/>
              <a:t>Unique attributes become known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95F7CB-1502-724A-A833-55062B77B460}"/>
              </a:ext>
            </a:extLst>
          </p:cNvPr>
          <p:cNvSpPr/>
          <p:nvPr/>
        </p:nvSpPr>
        <p:spPr>
          <a:xfrm>
            <a:off x="0" y="5720017"/>
            <a:ext cx="12192000" cy="1137984"/>
          </a:xfrm>
          <a:prstGeom prst="rect">
            <a:avLst/>
          </a:prstGeom>
          <a:solidFill>
            <a:srgbClr val="1C1C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94DB2E-A999-F64B-85B0-43EDCBC4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0017"/>
            <a:ext cx="2990850" cy="11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34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4CBA7B-2416-C644-B7BF-D31E96E5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4760DA"/>
                </a:solidFill>
                <a:latin typeface="Cambria" panose="02040503050406030204" pitchFamily="18" charset="0"/>
              </a:rPr>
              <a:t>#14 Welcome the work</a:t>
            </a:r>
            <a:endParaRPr lang="en-US" sz="4800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F4B66C8-A5B6-2340-8D79-679450E8B2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764060"/>
            <a:ext cx="5181600" cy="1623568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EC69B6-768D-E44D-B317-CE3D03BF5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0105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Don’t expect someone to waive a wand so the money will come</a:t>
            </a:r>
          </a:p>
          <a:p>
            <a:r>
              <a:rPr lang="en-US" dirty="0"/>
              <a:t>Approach proposal development as a chance to build morale, boost confidence, and elevate your organization</a:t>
            </a:r>
          </a:p>
          <a:p>
            <a:pPr lvl="1"/>
            <a:r>
              <a:rPr lang="en-US" dirty="0"/>
              <a:t>Content developed can be used for other ventures</a:t>
            </a:r>
          </a:p>
          <a:p>
            <a:pPr lvl="1"/>
            <a:r>
              <a:rPr lang="en-US" dirty="0"/>
              <a:t>Relationships will be strengthened</a:t>
            </a:r>
          </a:p>
          <a:p>
            <a:pPr lvl="1"/>
            <a:r>
              <a:rPr lang="en-US" dirty="0"/>
              <a:t>Organization will be more ready to receive grant funds (and execute associated programs)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95F7CB-1502-724A-A833-55062B77B460}"/>
              </a:ext>
            </a:extLst>
          </p:cNvPr>
          <p:cNvSpPr/>
          <p:nvPr/>
        </p:nvSpPr>
        <p:spPr>
          <a:xfrm>
            <a:off x="0" y="5720017"/>
            <a:ext cx="12192000" cy="1137984"/>
          </a:xfrm>
          <a:prstGeom prst="rect">
            <a:avLst/>
          </a:prstGeom>
          <a:solidFill>
            <a:srgbClr val="1C1C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94DB2E-A999-F64B-85B0-43EDCBC4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20017"/>
            <a:ext cx="2990850" cy="11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37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4CBA7B-2416-C644-B7BF-D31E96E5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4760DA"/>
                </a:solidFill>
                <a:latin typeface="Cambria" panose="02040503050406030204" pitchFamily="18" charset="0"/>
              </a:rPr>
              <a:t>#15 Gather relevant documentation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CF2758-6BCE-8C44-8669-EBF57843D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0105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Bring prior program/grant materials to one place, including:</a:t>
            </a:r>
          </a:p>
          <a:p>
            <a:pPr lvl="1"/>
            <a:r>
              <a:rPr lang="en-US" dirty="0"/>
              <a:t>History of:</a:t>
            </a:r>
          </a:p>
          <a:p>
            <a:pPr lvl="2"/>
            <a:r>
              <a:rPr lang="en-US" dirty="0"/>
              <a:t>Organization</a:t>
            </a:r>
          </a:p>
          <a:p>
            <a:pPr lvl="2"/>
            <a:r>
              <a:rPr lang="en-US" dirty="0"/>
              <a:t>Program</a:t>
            </a:r>
          </a:p>
          <a:p>
            <a:pPr lvl="2"/>
            <a:r>
              <a:rPr lang="en-US" dirty="0"/>
              <a:t>Problem</a:t>
            </a:r>
          </a:p>
          <a:p>
            <a:pPr lvl="3"/>
            <a:r>
              <a:rPr lang="en-US" dirty="0"/>
              <a:t>Needs statement</a:t>
            </a:r>
          </a:p>
          <a:p>
            <a:pPr lvl="1"/>
            <a:r>
              <a:rPr lang="en-US" dirty="0"/>
              <a:t>Aim </a:t>
            </a:r>
          </a:p>
          <a:p>
            <a:pPr lvl="2"/>
            <a:r>
              <a:rPr lang="en-US" dirty="0"/>
              <a:t>Vision</a:t>
            </a:r>
          </a:p>
          <a:p>
            <a:pPr lvl="2"/>
            <a:r>
              <a:rPr lang="en-US" dirty="0"/>
              <a:t>Mission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EC69B6-768D-E44D-B317-CE3D03BF5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0105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Quantitative data</a:t>
            </a:r>
          </a:p>
          <a:p>
            <a:pPr lvl="1"/>
            <a:r>
              <a:rPr lang="en-US" dirty="0"/>
              <a:t># people/animals/other species served</a:t>
            </a:r>
          </a:p>
          <a:p>
            <a:pPr lvl="1"/>
            <a:r>
              <a:rPr lang="en-US" dirty="0"/>
              <a:t>Ensure it’s:</a:t>
            </a:r>
          </a:p>
          <a:p>
            <a:pPr lvl="2"/>
            <a:r>
              <a:rPr lang="en-US" dirty="0"/>
              <a:t>Current</a:t>
            </a:r>
          </a:p>
          <a:p>
            <a:pPr lvl="2"/>
            <a:r>
              <a:rPr lang="en-US" dirty="0"/>
              <a:t>Credible to funder </a:t>
            </a:r>
          </a:p>
          <a:p>
            <a:pPr lvl="3"/>
            <a:r>
              <a:rPr lang="en-US" i="1" dirty="0"/>
              <a:t>Example: </a:t>
            </a:r>
            <a:r>
              <a:rPr lang="en-US" dirty="0"/>
              <a:t>Federal funders respect federal data </a:t>
            </a:r>
          </a:p>
          <a:p>
            <a:r>
              <a:rPr lang="en-US" dirty="0"/>
              <a:t>Qualitative data</a:t>
            </a:r>
          </a:p>
          <a:p>
            <a:pPr lvl="1"/>
            <a:r>
              <a:rPr lang="en-US" dirty="0"/>
              <a:t>Photos</a:t>
            </a:r>
          </a:p>
          <a:p>
            <a:pPr lvl="1"/>
            <a:r>
              <a:rPr lang="en-US" dirty="0"/>
              <a:t>Testimonials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95F7CB-1502-724A-A833-55062B77B460}"/>
              </a:ext>
            </a:extLst>
          </p:cNvPr>
          <p:cNvSpPr/>
          <p:nvPr/>
        </p:nvSpPr>
        <p:spPr>
          <a:xfrm>
            <a:off x="0" y="5720017"/>
            <a:ext cx="12192000" cy="1137984"/>
          </a:xfrm>
          <a:prstGeom prst="rect">
            <a:avLst/>
          </a:prstGeom>
          <a:solidFill>
            <a:srgbClr val="1C1C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94DB2E-A999-F64B-85B0-43EDCBC4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0017"/>
            <a:ext cx="2990850" cy="11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68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4CBA7B-2416-C644-B7BF-D31E96E5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4760DA"/>
                </a:solidFill>
                <a:latin typeface="Cambria" panose="02040503050406030204" pitchFamily="18" charset="0"/>
              </a:rPr>
              <a:t>#16 Review funder guidance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CF2758-6BCE-8C44-8669-EBF57843D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0105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Make a list of funder-specified forms</a:t>
            </a:r>
          </a:p>
          <a:p>
            <a:r>
              <a:rPr lang="en-US" dirty="0"/>
              <a:t>Clarify any “unknowns” (with funder)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EC69B6-768D-E44D-B317-CE3D03BF5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01058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4760DA"/>
                </a:solidFill>
              </a:rPr>
              <a:t>Create an application template using funder specifications for each section and attachment (do this even when preparing an online application)</a:t>
            </a:r>
          </a:p>
          <a:p>
            <a:pPr lvl="1"/>
            <a:r>
              <a:rPr lang="en-US" dirty="0"/>
              <a:t>Embed instructions (in each document) to maximize scoring, based upon the application review matrix (how each question will be weighted/scored)</a:t>
            </a:r>
          </a:p>
          <a:p>
            <a:pPr lvl="1"/>
            <a:r>
              <a:rPr lang="en-US" dirty="0"/>
              <a:t>Use funder framework</a:t>
            </a:r>
          </a:p>
          <a:p>
            <a:pPr lvl="1"/>
            <a:r>
              <a:rPr lang="en-US" dirty="0"/>
              <a:t>Label sections exactly as funder has</a:t>
            </a:r>
          </a:p>
          <a:p>
            <a:pPr lvl="2"/>
            <a:r>
              <a:rPr lang="en-US" i="1" dirty="0"/>
              <a:t>Example:</a:t>
            </a:r>
            <a:r>
              <a:rPr lang="en-US" dirty="0"/>
              <a:t> “Deliverables”</a:t>
            </a:r>
          </a:p>
          <a:p>
            <a:pPr lvl="1"/>
            <a:r>
              <a:rPr lang="en-US" dirty="0"/>
              <a:t>Parrot funder buzzwords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95F7CB-1502-724A-A833-55062B77B460}"/>
              </a:ext>
            </a:extLst>
          </p:cNvPr>
          <p:cNvSpPr/>
          <p:nvPr/>
        </p:nvSpPr>
        <p:spPr>
          <a:xfrm>
            <a:off x="0" y="5720017"/>
            <a:ext cx="12192000" cy="1137984"/>
          </a:xfrm>
          <a:prstGeom prst="rect">
            <a:avLst/>
          </a:prstGeom>
          <a:solidFill>
            <a:srgbClr val="1C1C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94DB2E-A999-F64B-85B0-43EDCBC4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0017"/>
            <a:ext cx="2990850" cy="11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95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4CBA7B-2416-C644-B7BF-D31E96E5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4760DA"/>
                </a:solidFill>
                <a:latin typeface="Cambria" panose="02040503050406030204" pitchFamily="18" charset="0"/>
              </a:rPr>
              <a:t>#17 Gather relevant organizational documents (specified by funder)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CF2758-6BCE-8C44-8669-EBF57843D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0105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These </a:t>
            </a:r>
            <a:r>
              <a:rPr lang="en-US" i="1" dirty="0"/>
              <a:t>might</a:t>
            </a:r>
            <a:r>
              <a:rPr lang="en-US" dirty="0"/>
              <a:t> include:</a:t>
            </a:r>
          </a:p>
          <a:p>
            <a:pPr lvl="1"/>
            <a:r>
              <a:rPr lang="en-US" dirty="0"/>
              <a:t>Organizational chart</a:t>
            </a:r>
          </a:p>
          <a:p>
            <a:pPr lvl="1"/>
            <a:r>
              <a:rPr lang="en-US" dirty="0"/>
              <a:t>Key staff resumes</a:t>
            </a:r>
          </a:p>
          <a:p>
            <a:pPr lvl="1"/>
            <a:r>
              <a:rPr lang="en-US" dirty="0"/>
              <a:t>Proof of nonprofit status </a:t>
            </a:r>
          </a:p>
          <a:p>
            <a:pPr lvl="2"/>
            <a:r>
              <a:rPr lang="en-US" i="1" dirty="0"/>
              <a:t>Example: </a:t>
            </a:r>
            <a:r>
              <a:rPr lang="en-US" dirty="0"/>
              <a:t>IRS 501(c)(3) designation letter</a:t>
            </a:r>
          </a:p>
          <a:p>
            <a:pPr lvl="1"/>
            <a:r>
              <a:rPr lang="en-US" dirty="0"/>
              <a:t>Proof of federally-negotiated indirect cost rate </a:t>
            </a:r>
          </a:p>
          <a:p>
            <a:pPr lvl="1"/>
            <a:r>
              <a:rPr lang="en-US" dirty="0"/>
              <a:t>Organizational budget</a:t>
            </a:r>
          </a:p>
          <a:p>
            <a:pPr lvl="1"/>
            <a:r>
              <a:rPr lang="en-US" dirty="0"/>
              <a:t>Audited financial statements</a:t>
            </a:r>
          </a:p>
          <a:p>
            <a:pPr lvl="1"/>
            <a:r>
              <a:rPr lang="en-US" dirty="0"/>
              <a:t>Certificate of Good Standing</a:t>
            </a:r>
          </a:p>
          <a:p>
            <a:pPr lvl="1"/>
            <a:r>
              <a:rPr lang="en-US" dirty="0"/>
              <a:t>Certificate of Insurance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EC69B6-768D-E44D-B317-CE3D03BF5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0105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They also may request:</a:t>
            </a:r>
          </a:p>
          <a:p>
            <a:pPr lvl="1"/>
            <a:r>
              <a:rPr lang="en-US" dirty="0"/>
              <a:t>Bylaws</a:t>
            </a:r>
          </a:p>
          <a:p>
            <a:pPr lvl="1"/>
            <a:r>
              <a:rPr lang="en-US" dirty="0"/>
              <a:t>Resolutions</a:t>
            </a:r>
          </a:p>
          <a:p>
            <a:pPr lvl="1"/>
            <a:r>
              <a:rPr lang="en-US" dirty="0"/>
              <a:t>Strategic plans</a:t>
            </a:r>
          </a:p>
          <a:p>
            <a:pPr lvl="2"/>
            <a:r>
              <a:rPr lang="en-US" dirty="0"/>
              <a:t>For your agency</a:t>
            </a:r>
          </a:p>
          <a:p>
            <a:pPr lvl="2"/>
            <a:r>
              <a:rPr lang="en-US" dirty="0"/>
              <a:t>For agency partners in the region/state/nation (to demonstrate how your program fits into broader plans/priorities)</a:t>
            </a:r>
          </a:p>
          <a:p>
            <a:pPr lvl="1"/>
            <a:r>
              <a:rPr lang="en-US" dirty="0"/>
              <a:t>Board of directors roster</a:t>
            </a:r>
          </a:p>
          <a:p>
            <a:pPr lvl="1"/>
            <a:r>
              <a:rPr lang="en-US" dirty="0"/>
              <a:t>Board of directors bios</a:t>
            </a:r>
          </a:p>
          <a:p>
            <a:pPr lvl="1"/>
            <a:r>
              <a:rPr lang="en-US" dirty="0"/>
              <a:t>Partner agreements</a:t>
            </a:r>
          </a:p>
          <a:p>
            <a:pPr lvl="2"/>
            <a:r>
              <a:rPr lang="en-US" dirty="0"/>
              <a:t>Memoranda of Understanding</a:t>
            </a:r>
          </a:p>
          <a:p>
            <a:pPr lvl="2"/>
            <a:r>
              <a:rPr lang="en-US" dirty="0"/>
              <a:t>Contracts</a:t>
            </a:r>
          </a:p>
          <a:p>
            <a:pPr marL="457200" lvl="1" indent="0">
              <a:buNone/>
            </a:pP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95F7CB-1502-724A-A833-55062B77B460}"/>
              </a:ext>
            </a:extLst>
          </p:cNvPr>
          <p:cNvSpPr/>
          <p:nvPr/>
        </p:nvSpPr>
        <p:spPr>
          <a:xfrm>
            <a:off x="0" y="5720017"/>
            <a:ext cx="12192000" cy="1137984"/>
          </a:xfrm>
          <a:prstGeom prst="rect">
            <a:avLst/>
          </a:prstGeom>
          <a:solidFill>
            <a:srgbClr val="1C1C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94DB2E-A999-F64B-85B0-43EDCBC4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0017"/>
            <a:ext cx="2990850" cy="11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97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4CBA7B-2416-C644-B7BF-D31E96E5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4760DA"/>
                </a:solidFill>
                <a:latin typeface="Cambria" panose="02040503050406030204" pitchFamily="18" charset="0"/>
              </a:rPr>
              <a:t>#18 Sketch your plans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CF2758-6BCE-8C44-8669-EBF57843D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01058"/>
          </a:xfrm>
        </p:spPr>
        <p:txBody>
          <a:bodyPr>
            <a:normAutofit/>
          </a:bodyPr>
          <a:lstStyle/>
          <a:p>
            <a:r>
              <a:rPr lang="en-US" dirty="0"/>
              <a:t>Define:</a:t>
            </a:r>
          </a:p>
          <a:p>
            <a:pPr lvl="1"/>
            <a:r>
              <a:rPr lang="en-US" dirty="0"/>
              <a:t>Project funding request</a:t>
            </a:r>
          </a:p>
          <a:p>
            <a:pPr lvl="1"/>
            <a:r>
              <a:rPr lang="en-US" dirty="0"/>
              <a:t>Project timeline</a:t>
            </a:r>
          </a:p>
          <a:p>
            <a:pPr lvl="1"/>
            <a:r>
              <a:rPr lang="en-US" dirty="0"/>
              <a:t>Project title</a:t>
            </a:r>
          </a:p>
          <a:p>
            <a:pPr lvl="1"/>
            <a:r>
              <a:rPr lang="en-US" dirty="0"/>
              <a:t>Project location </a:t>
            </a:r>
          </a:p>
          <a:p>
            <a:pPr lvl="1"/>
            <a:r>
              <a:rPr lang="en-US" dirty="0"/>
              <a:t>Target audience </a:t>
            </a:r>
          </a:p>
          <a:p>
            <a:pPr lvl="1"/>
            <a:r>
              <a:rPr lang="en-US" dirty="0"/>
              <a:t>Key program staff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EC69B6-768D-E44D-B317-CE3D03BF5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01058"/>
          </a:xfrm>
        </p:spPr>
        <p:txBody>
          <a:bodyPr>
            <a:normAutofit/>
          </a:bodyPr>
          <a:lstStyle/>
          <a:p>
            <a:r>
              <a:rPr lang="en-US" dirty="0"/>
              <a:t>Be as specific as possible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95F7CB-1502-724A-A833-55062B77B460}"/>
              </a:ext>
            </a:extLst>
          </p:cNvPr>
          <p:cNvSpPr/>
          <p:nvPr/>
        </p:nvSpPr>
        <p:spPr>
          <a:xfrm>
            <a:off x="0" y="5720017"/>
            <a:ext cx="12192000" cy="1137984"/>
          </a:xfrm>
          <a:prstGeom prst="rect">
            <a:avLst/>
          </a:prstGeom>
          <a:solidFill>
            <a:srgbClr val="1C1C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94DB2E-A999-F64B-85B0-43EDCBC4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0017"/>
            <a:ext cx="2990850" cy="11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391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4CBA7B-2416-C644-B7BF-D31E96E5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4760DA"/>
                </a:solidFill>
                <a:latin typeface="Cambria" panose="02040503050406030204" pitchFamily="18" charset="0"/>
              </a:rPr>
              <a:t>#19 Develop detailed program plans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CF2758-6BCE-8C44-8669-EBF57843D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0105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Program plans</a:t>
            </a:r>
          </a:p>
          <a:p>
            <a:pPr lvl="1"/>
            <a:r>
              <a:rPr lang="en-US" dirty="0"/>
              <a:t>Intended long-term outcomes</a:t>
            </a:r>
          </a:p>
          <a:p>
            <a:pPr lvl="1"/>
            <a:r>
              <a:rPr lang="en-US" dirty="0"/>
              <a:t>Intended short-term outcomes</a:t>
            </a:r>
          </a:p>
          <a:p>
            <a:pPr lvl="1"/>
            <a:r>
              <a:rPr lang="en-US" dirty="0"/>
              <a:t>Goals</a:t>
            </a:r>
          </a:p>
          <a:p>
            <a:pPr lvl="1"/>
            <a:r>
              <a:rPr lang="en-US" dirty="0"/>
              <a:t>Objectives</a:t>
            </a:r>
          </a:p>
          <a:p>
            <a:pPr lvl="1"/>
            <a:r>
              <a:rPr lang="en-US" dirty="0"/>
              <a:t>Outputs</a:t>
            </a:r>
          </a:p>
          <a:p>
            <a:pPr lvl="1"/>
            <a:r>
              <a:rPr lang="en-US" dirty="0"/>
              <a:t>Activities</a:t>
            </a:r>
          </a:p>
          <a:p>
            <a:pPr lvl="1"/>
            <a:r>
              <a:rPr lang="en-US" dirty="0"/>
              <a:t>Inputs</a:t>
            </a:r>
          </a:p>
          <a:p>
            <a:pPr lvl="1"/>
            <a:r>
              <a:rPr lang="en-US" dirty="0"/>
              <a:t>Timeline</a:t>
            </a:r>
          </a:p>
          <a:p>
            <a:pPr lvl="1"/>
            <a:r>
              <a:rPr lang="en-US" dirty="0"/>
              <a:t>Budget </a:t>
            </a:r>
          </a:p>
          <a:p>
            <a:pPr lvl="1"/>
            <a:r>
              <a:rPr lang="en-US" dirty="0"/>
              <a:t>Budget Narrative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EC69B6-768D-E44D-B317-CE3D03BF5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0105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Marketing plans</a:t>
            </a:r>
          </a:p>
          <a:p>
            <a:pPr lvl="1"/>
            <a:r>
              <a:rPr lang="en-US" dirty="0"/>
              <a:t>For program (to gain participants)</a:t>
            </a:r>
          </a:p>
          <a:p>
            <a:pPr lvl="1"/>
            <a:r>
              <a:rPr lang="en-US" dirty="0"/>
              <a:t>For funder (to let others know program is possible thanks to funder)</a:t>
            </a:r>
          </a:p>
          <a:p>
            <a:r>
              <a:rPr lang="en-US" dirty="0"/>
              <a:t>Evaluation plans</a:t>
            </a:r>
          </a:p>
          <a:p>
            <a:r>
              <a:rPr lang="en-US" dirty="0"/>
              <a:t>Sustainability plans</a:t>
            </a:r>
          </a:p>
          <a:p>
            <a:pPr lvl="1"/>
            <a:r>
              <a:rPr lang="en-US" dirty="0"/>
              <a:t>Saying “We’ll get more grants” is no longer an acceptable answer</a:t>
            </a:r>
          </a:p>
          <a:p>
            <a:pPr lvl="1"/>
            <a:r>
              <a:rPr lang="en-US" dirty="0"/>
              <a:t>Demonstrating collaboration with community partners and broader agencies is vital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95F7CB-1502-724A-A833-55062B77B460}"/>
              </a:ext>
            </a:extLst>
          </p:cNvPr>
          <p:cNvSpPr/>
          <p:nvPr/>
        </p:nvSpPr>
        <p:spPr>
          <a:xfrm>
            <a:off x="0" y="5720017"/>
            <a:ext cx="12192000" cy="1137984"/>
          </a:xfrm>
          <a:prstGeom prst="rect">
            <a:avLst/>
          </a:prstGeom>
          <a:solidFill>
            <a:srgbClr val="1C1C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94DB2E-A999-F64B-85B0-43EDCBC4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0017"/>
            <a:ext cx="2990850" cy="11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50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4CBA7B-2416-C644-B7BF-D31E96E5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4760DA"/>
                </a:solidFill>
                <a:latin typeface="Cambria" panose="02040503050406030204" pitchFamily="18" charset="0"/>
              </a:rPr>
              <a:t>#20 Keep asking till you find the answer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CF2758-6BCE-8C44-8669-EBF57843D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0105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As you develop the proposal, if you get stuck, write your question on a white board and keep drawing bubbles out from your answers</a:t>
            </a:r>
          </a:p>
          <a:p>
            <a:pPr lvl="1"/>
            <a:r>
              <a:rPr lang="en-US" dirty="0"/>
              <a:t>Continue asking “how” or “why” until the answer becomes crystal clear</a:t>
            </a:r>
          </a:p>
          <a:p>
            <a:pPr lvl="2"/>
            <a:r>
              <a:rPr lang="en-US" dirty="0"/>
              <a:t>There might be lots of bubbles!</a:t>
            </a:r>
          </a:p>
          <a:p>
            <a:pPr lvl="2"/>
            <a:r>
              <a:rPr lang="en-US" dirty="0"/>
              <a:t>This is ideal, as it reflects high engagement</a:t>
            </a:r>
          </a:p>
          <a:p>
            <a:pPr lvl="1"/>
            <a:r>
              <a:rPr lang="en-US" dirty="0"/>
              <a:t>Distill the information down to the level of detail called for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EC69B6-768D-E44D-B317-CE3D03BF5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0105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Proposal elements can seem daunting, but they are merely painting this picture for the funder:</a:t>
            </a:r>
          </a:p>
          <a:p>
            <a:pPr lvl="1"/>
            <a:r>
              <a:rPr lang="en-US" i="1" dirty="0"/>
              <a:t>Who?</a:t>
            </a:r>
          </a:p>
          <a:p>
            <a:pPr lvl="2"/>
            <a:r>
              <a:rPr lang="en-US" i="1" dirty="0"/>
              <a:t>By who?</a:t>
            </a:r>
          </a:p>
          <a:p>
            <a:pPr lvl="2"/>
            <a:r>
              <a:rPr lang="en-US" i="1" dirty="0"/>
              <a:t>For whom?</a:t>
            </a:r>
          </a:p>
          <a:p>
            <a:pPr lvl="1"/>
            <a:r>
              <a:rPr lang="en-US" i="1" dirty="0"/>
              <a:t>What?</a:t>
            </a:r>
          </a:p>
          <a:p>
            <a:pPr lvl="1"/>
            <a:r>
              <a:rPr lang="en-US" i="1" dirty="0"/>
              <a:t>Where?</a:t>
            </a:r>
          </a:p>
          <a:p>
            <a:pPr lvl="1"/>
            <a:r>
              <a:rPr lang="en-US" i="1" dirty="0"/>
              <a:t>When?</a:t>
            </a:r>
          </a:p>
          <a:p>
            <a:pPr lvl="1"/>
            <a:r>
              <a:rPr lang="en-US" i="1" dirty="0"/>
              <a:t>Why?</a:t>
            </a:r>
          </a:p>
          <a:p>
            <a:pPr lvl="1"/>
            <a:r>
              <a:rPr lang="en-US" i="1" dirty="0"/>
              <a:t>How?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95F7CB-1502-724A-A833-55062B77B460}"/>
              </a:ext>
            </a:extLst>
          </p:cNvPr>
          <p:cNvSpPr/>
          <p:nvPr/>
        </p:nvSpPr>
        <p:spPr>
          <a:xfrm>
            <a:off x="0" y="5720017"/>
            <a:ext cx="12192000" cy="1137984"/>
          </a:xfrm>
          <a:prstGeom prst="rect">
            <a:avLst/>
          </a:prstGeom>
          <a:solidFill>
            <a:srgbClr val="1C1C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94DB2E-A999-F64B-85B0-43EDCBC4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0017"/>
            <a:ext cx="2990850" cy="11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89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4CBA7B-2416-C644-B7BF-D31E96E5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4760DA"/>
                </a:solidFill>
                <a:latin typeface="Cambria" panose="02040503050406030204" pitchFamily="18" charset="0"/>
              </a:rPr>
              <a:t>Who’s in the room?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CF2758-6BCE-8C44-8669-EBF57843D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01058"/>
          </a:xfrm>
        </p:spPr>
        <p:txBody>
          <a:bodyPr/>
          <a:lstStyle/>
          <a:p>
            <a:r>
              <a:rPr lang="en-US" dirty="0"/>
              <a:t>For-profit entrepreneur</a:t>
            </a:r>
          </a:p>
          <a:p>
            <a:r>
              <a:rPr lang="en-US" dirty="0"/>
              <a:t>Non-profit organizations</a:t>
            </a:r>
          </a:p>
          <a:p>
            <a:r>
              <a:rPr lang="en-US" dirty="0"/>
              <a:t>Government organizations</a:t>
            </a:r>
          </a:p>
          <a:p>
            <a:r>
              <a:rPr lang="en-US" dirty="0"/>
              <a:t>Partner affiliates</a:t>
            </a:r>
          </a:p>
          <a:p>
            <a:r>
              <a:rPr lang="en-US" dirty="0"/>
              <a:t>Passionate advocates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EC69B6-768D-E44D-B317-CE3D03BF5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01058"/>
          </a:xfrm>
        </p:spPr>
        <p:txBody>
          <a:bodyPr/>
          <a:lstStyle/>
          <a:p>
            <a:r>
              <a:rPr lang="en-US" dirty="0"/>
              <a:t>Already written grants?</a:t>
            </a:r>
          </a:p>
          <a:p>
            <a:r>
              <a:rPr lang="en-US" dirty="0"/>
              <a:t>Pursuing:</a:t>
            </a:r>
          </a:p>
          <a:p>
            <a:pPr lvl="1"/>
            <a:r>
              <a:rPr lang="en-US" dirty="0"/>
              <a:t>Federal grants?</a:t>
            </a:r>
          </a:p>
          <a:p>
            <a:pPr lvl="1"/>
            <a:r>
              <a:rPr lang="en-US" dirty="0"/>
              <a:t>State pass-through grants?</a:t>
            </a:r>
          </a:p>
          <a:p>
            <a:pPr lvl="1"/>
            <a:r>
              <a:rPr lang="en-US" dirty="0"/>
              <a:t>Corporate grants?</a:t>
            </a:r>
          </a:p>
          <a:p>
            <a:pPr lvl="1"/>
            <a:r>
              <a:rPr lang="en-US" dirty="0"/>
              <a:t>Foundation grants?</a:t>
            </a:r>
          </a:p>
          <a:p>
            <a:pPr lvl="1"/>
            <a:r>
              <a:rPr lang="en-US" dirty="0"/>
              <a:t>Other types of funding?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95F7CB-1502-724A-A833-55062B77B460}"/>
              </a:ext>
            </a:extLst>
          </p:cNvPr>
          <p:cNvSpPr/>
          <p:nvPr/>
        </p:nvSpPr>
        <p:spPr>
          <a:xfrm>
            <a:off x="0" y="5720017"/>
            <a:ext cx="12192000" cy="1137984"/>
          </a:xfrm>
          <a:prstGeom prst="rect">
            <a:avLst/>
          </a:prstGeom>
          <a:solidFill>
            <a:srgbClr val="1C1C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94DB2E-A999-F64B-85B0-43EDCBC4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0017"/>
            <a:ext cx="2990850" cy="11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924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4CBA7B-2416-C644-B7BF-D31E96E5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4760DA"/>
                </a:solidFill>
                <a:latin typeface="Cambria" panose="02040503050406030204" pitchFamily="18" charset="0"/>
              </a:rPr>
              <a:t>#21 Revise documents and create new ones (take advantage of optional attachments)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CF2758-6BCE-8C44-8669-EBF57843D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01058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Give documents professional labels </a:t>
            </a:r>
          </a:p>
          <a:p>
            <a:pPr lvl="1"/>
            <a:r>
              <a:rPr lang="en-US" dirty="0"/>
              <a:t>Refer to them as funder does </a:t>
            </a:r>
          </a:p>
          <a:p>
            <a:pPr lvl="2"/>
            <a:r>
              <a:rPr lang="en-US" i="1" dirty="0"/>
              <a:t>Example: “</a:t>
            </a:r>
            <a:r>
              <a:rPr lang="en-US" dirty="0"/>
              <a:t>Executive Director Resume” (rather than ”Trudy Daniels 1984 CV – final”</a:t>
            </a:r>
          </a:p>
          <a:p>
            <a:r>
              <a:rPr lang="en-US" dirty="0"/>
              <a:t>Brand all documents consistently</a:t>
            </a:r>
          </a:p>
          <a:p>
            <a:pPr lvl="1"/>
            <a:r>
              <a:rPr lang="en-US" dirty="0"/>
              <a:t>Organizational/project name and/or logo</a:t>
            </a:r>
          </a:p>
          <a:p>
            <a:r>
              <a:rPr lang="en-US" dirty="0"/>
              <a:t>Date all documents </a:t>
            </a:r>
          </a:p>
          <a:p>
            <a:pPr lvl="1"/>
            <a:r>
              <a:rPr lang="en-US" dirty="0"/>
              <a:t>Month and year</a:t>
            </a:r>
          </a:p>
          <a:p>
            <a:r>
              <a:rPr lang="en-US" dirty="0"/>
              <a:t>Provide references</a:t>
            </a:r>
          </a:p>
          <a:p>
            <a:pPr lvl="1"/>
            <a:r>
              <a:rPr lang="en-US" dirty="0"/>
              <a:t>Cite data sources/literature</a:t>
            </a:r>
          </a:p>
          <a:p>
            <a:r>
              <a:rPr lang="en-US" dirty="0"/>
              <a:t>Use appealing formats (tables, charts, etc.) </a:t>
            </a:r>
          </a:p>
          <a:p>
            <a:pPr lvl="1"/>
            <a:r>
              <a:rPr lang="en-US" dirty="0"/>
              <a:t>Can say more with less space</a:t>
            </a:r>
          </a:p>
          <a:p>
            <a:pPr lvl="1"/>
            <a:r>
              <a:rPr lang="en-US" dirty="0"/>
              <a:t>More engaging/interesting to read</a:t>
            </a:r>
          </a:p>
          <a:p>
            <a:pPr lvl="1"/>
            <a:r>
              <a:rPr lang="en-US" dirty="0"/>
              <a:t>Graphic design pays off (research shows this type of content is more memorable than words alone)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EC69B6-768D-E44D-B317-CE3D03BF5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01058"/>
          </a:xfrm>
        </p:spPr>
        <p:txBody>
          <a:bodyPr>
            <a:normAutofit fontScale="47500" lnSpcReduction="20000"/>
          </a:bodyPr>
          <a:lstStyle/>
          <a:p>
            <a:r>
              <a:rPr lang="en-US" i="1" dirty="0"/>
              <a:t>Examples:</a:t>
            </a:r>
          </a:p>
          <a:p>
            <a:pPr lvl="1"/>
            <a:r>
              <a:rPr lang="en-US" dirty="0"/>
              <a:t>Cover letter </a:t>
            </a:r>
          </a:p>
          <a:p>
            <a:pPr lvl="1"/>
            <a:r>
              <a:rPr lang="en-US" dirty="0"/>
              <a:t>ORIGINAL, personalized letters of support (influential agencies and persons)</a:t>
            </a:r>
          </a:p>
          <a:p>
            <a:pPr lvl="1"/>
            <a:r>
              <a:rPr lang="en-US" dirty="0"/>
              <a:t>ORIGINAL, personalized letters of commitment (for matching funds)</a:t>
            </a:r>
          </a:p>
          <a:p>
            <a:pPr lvl="1"/>
            <a:r>
              <a:rPr lang="en-US" dirty="0"/>
              <a:t>Annual reports</a:t>
            </a:r>
          </a:p>
          <a:p>
            <a:pPr lvl="1"/>
            <a:r>
              <a:rPr lang="en-US" dirty="0"/>
              <a:t>Logic models</a:t>
            </a:r>
          </a:p>
          <a:p>
            <a:pPr lvl="1"/>
            <a:r>
              <a:rPr lang="en-US" dirty="0"/>
              <a:t>Testimonials by program year</a:t>
            </a:r>
          </a:p>
          <a:p>
            <a:pPr lvl="2"/>
            <a:r>
              <a:rPr lang="en-US" dirty="0"/>
              <a:t>Emphasize how lives were improved due to program</a:t>
            </a:r>
          </a:p>
          <a:p>
            <a:pPr lvl="1"/>
            <a:r>
              <a:rPr lang="en-US" dirty="0"/>
              <a:t>Summary of awards attained</a:t>
            </a:r>
          </a:p>
          <a:p>
            <a:pPr lvl="1"/>
            <a:r>
              <a:rPr lang="en-US" dirty="0"/>
              <a:t>Project maps</a:t>
            </a:r>
          </a:p>
          <a:p>
            <a:pPr lvl="1"/>
            <a:r>
              <a:rPr lang="en-US" dirty="0"/>
              <a:t>Conceptual designs</a:t>
            </a:r>
          </a:p>
          <a:p>
            <a:pPr lvl="1"/>
            <a:r>
              <a:rPr lang="en-US" dirty="0"/>
              <a:t>Abstract</a:t>
            </a:r>
          </a:p>
          <a:p>
            <a:pPr lvl="2"/>
            <a:r>
              <a:rPr lang="en-US" dirty="0"/>
              <a:t>Always </a:t>
            </a:r>
            <a:r>
              <a:rPr lang="en-US" b="1" dirty="0"/>
              <a:t>write this last </a:t>
            </a:r>
            <a:r>
              <a:rPr lang="en-US" dirty="0"/>
              <a:t>(easy once everything else is finalized)</a:t>
            </a:r>
          </a:p>
          <a:p>
            <a:pPr lvl="1"/>
            <a:r>
              <a:rPr lang="en-US" dirty="0"/>
              <a:t>Online presence</a:t>
            </a:r>
          </a:p>
          <a:p>
            <a:pPr lvl="2"/>
            <a:r>
              <a:rPr lang="en-US" dirty="0"/>
              <a:t>Website</a:t>
            </a:r>
          </a:p>
          <a:p>
            <a:pPr lvl="2"/>
            <a:r>
              <a:rPr lang="en-US" dirty="0"/>
              <a:t>Social media handles</a:t>
            </a:r>
          </a:p>
          <a:p>
            <a:pPr lvl="3"/>
            <a:r>
              <a:rPr lang="en-US" dirty="0"/>
              <a:t>Embed video links when you’re not able to upload videos (if you have impressive ones)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95F7CB-1502-724A-A833-55062B77B460}"/>
              </a:ext>
            </a:extLst>
          </p:cNvPr>
          <p:cNvSpPr/>
          <p:nvPr/>
        </p:nvSpPr>
        <p:spPr>
          <a:xfrm>
            <a:off x="0" y="5720017"/>
            <a:ext cx="12192000" cy="1137984"/>
          </a:xfrm>
          <a:prstGeom prst="rect">
            <a:avLst/>
          </a:prstGeom>
          <a:solidFill>
            <a:srgbClr val="1C1C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94DB2E-A999-F64B-85B0-43EDCBC4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0017"/>
            <a:ext cx="2990850" cy="11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739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4CBA7B-2416-C644-B7BF-D31E96E5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4760DA"/>
                </a:solidFill>
                <a:latin typeface="Cambria" panose="02040503050406030204" pitchFamily="18" charset="0"/>
              </a:rPr>
              <a:t>#22 Seek expertise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CF2758-6BCE-8C44-8669-EBF57843D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01058"/>
          </a:xfrm>
        </p:spPr>
        <p:txBody>
          <a:bodyPr/>
          <a:lstStyle/>
          <a:p>
            <a:r>
              <a:rPr lang="en-US" dirty="0"/>
              <a:t>Utilize free resources:</a:t>
            </a:r>
          </a:p>
          <a:p>
            <a:pPr lvl="1"/>
            <a:r>
              <a:rPr lang="en-US" dirty="0"/>
              <a:t>Colleagues</a:t>
            </a:r>
          </a:p>
          <a:p>
            <a:pPr lvl="1"/>
            <a:r>
              <a:rPr lang="en-US" dirty="0"/>
              <a:t>Local, state, and national agencies</a:t>
            </a:r>
          </a:p>
          <a:p>
            <a:pPr lvl="1"/>
            <a:r>
              <a:rPr lang="en-US" dirty="0"/>
              <a:t>Libraries</a:t>
            </a:r>
          </a:p>
          <a:p>
            <a:pPr lvl="2"/>
            <a:r>
              <a:rPr lang="en-US" dirty="0"/>
              <a:t>Staff are knowledgeable </a:t>
            </a:r>
          </a:p>
          <a:p>
            <a:pPr lvl="1"/>
            <a:r>
              <a:rPr lang="en-US" dirty="0"/>
              <a:t>Google</a:t>
            </a:r>
          </a:p>
          <a:p>
            <a:pPr lvl="1"/>
            <a:r>
              <a:rPr lang="en-US" dirty="0"/>
              <a:t>Designated funder liaisons can sometimes review drafts</a:t>
            </a:r>
          </a:p>
          <a:p>
            <a:pPr lvl="2"/>
            <a:r>
              <a:rPr lang="en-US" dirty="0"/>
              <a:t>Must prepare well in-advance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EC69B6-768D-E44D-B317-CE3D03BF5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01058"/>
          </a:xfrm>
        </p:spPr>
        <p:txBody>
          <a:bodyPr/>
          <a:lstStyle/>
          <a:p>
            <a:r>
              <a:rPr lang="en-US" dirty="0"/>
              <a:t>Bounce ideas off of trusted persons</a:t>
            </a:r>
          </a:p>
          <a:p>
            <a:r>
              <a:rPr lang="en-US" dirty="0"/>
              <a:t>The more eyes on your work, the better</a:t>
            </a:r>
          </a:p>
          <a:p>
            <a:pPr lvl="1"/>
            <a:r>
              <a:rPr lang="en-US" dirty="0"/>
              <a:t>Insight others share is very valuable to strengthening your proposal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95F7CB-1502-724A-A833-55062B77B460}"/>
              </a:ext>
            </a:extLst>
          </p:cNvPr>
          <p:cNvSpPr/>
          <p:nvPr/>
        </p:nvSpPr>
        <p:spPr>
          <a:xfrm>
            <a:off x="0" y="5720017"/>
            <a:ext cx="12192000" cy="1137984"/>
          </a:xfrm>
          <a:prstGeom prst="rect">
            <a:avLst/>
          </a:prstGeom>
          <a:solidFill>
            <a:srgbClr val="1C1C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94DB2E-A999-F64B-85B0-43EDCBC4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0017"/>
            <a:ext cx="2990850" cy="11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392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4CBA7B-2416-C644-B7BF-D31E96E5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4760DA"/>
                </a:solidFill>
                <a:latin typeface="Cambria" panose="02040503050406030204" pitchFamily="18" charset="0"/>
              </a:rPr>
              <a:t>#23 Cater to reviewers – it’s all about them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CF2758-6BCE-8C44-8669-EBF57843D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0105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They are human, and touched by stories</a:t>
            </a:r>
          </a:p>
          <a:p>
            <a:pPr lvl="1"/>
            <a:r>
              <a:rPr lang="en-US" dirty="0"/>
              <a:t>Make them want to read more </a:t>
            </a:r>
          </a:p>
          <a:p>
            <a:pPr lvl="1"/>
            <a:r>
              <a:rPr lang="en-US" dirty="0"/>
              <a:t>Be creative, while addressing funder-specified content</a:t>
            </a:r>
          </a:p>
          <a:p>
            <a:pPr lvl="1"/>
            <a:r>
              <a:rPr lang="en-US" dirty="0"/>
              <a:t>Tell real-life stories, of program participants/beneficiaries</a:t>
            </a:r>
          </a:p>
          <a:p>
            <a:pPr lvl="1"/>
            <a:r>
              <a:rPr lang="en-US" dirty="0"/>
              <a:t>Articulate what funder will get out of it (why they should invest in you)</a:t>
            </a:r>
          </a:p>
          <a:p>
            <a:pPr lvl="1"/>
            <a:r>
              <a:rPr lang="en-US" dirty="0"/>
              <a:t>Highlight unique attributes (of partners too)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D525B34-AA01-2644-8AC5-F8B23ACB5E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9375" y="1825625"/>
            <a:ext cx="4667250" cy="3500438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095F7CB-1502-724A-A833-55062B77B460}"/>
              </a:ext>
            </a:extLst>
          </p:cNvPr>
          <p:cNvSpPr/>
          <p:nvPr/>
        </p:nvSpPr>
        <p:spPr>
          <a:xfrm>
            <a:off x="0" y="5720017"/>
            <a:ext cx="12192000" cy="1137984"/>
          </a:xfrm>
          <a:prstGeom prst="rect">
            <a:avLst/>
          </a:prstGeom>
          <a:solidFill>
            <a:srgbClr val="1C1C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94DB2E-A999-F64B-85B0-43EDCBC4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20017"/>
            <a:ext cx="2990850" cy="11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92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4CBA7B-2416-C644-B7BF-D31E96E5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4760DA"/>
                </a:solidFill>
                <a:latin typeface="Cambria" panose="02040503050406030204" pitchFamily="18" charset="0"/>
              </a:rPr>
              <a:t>Reviewers determine your fate</a:t>
            </a:r>
            <a:endParaRPr lang="en-US" sz="4800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BD6C3058-898F-7744-A2E5-D5EAE78B70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5375" y="1825625"/>
            <a:ext cx="4667250" cy="350043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6A7898E-FB3F-114F-99B7-AFD9E7E46B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31100" y="2267744"/>
            <a:ext cx="2463800" cy="2616200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095F7CB-1502-724A-A833-55062B77B460}"/>
              </a:ext>
            </a:extLst>
          </p:cNvPr>
          <p:cNvSpPr/>
          <p:nvPr/>
        </p:nvSpPr>
        <p:spPr>
          <a:xfrm>
            <a:off x="0" y="5720017"/>
            <a:ext cx="12192000" cy="1137984"/>
          </a:xfrm>
          <a:prstGeom prst="rect">
            <a:avLst/>
          </a:prstGeom>
          <a:solidFill>
            <a:srgbClr val="1C1C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94DB2E-A999-F64B-85B0-43EDCBC4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20017"/>
            <a:ext cx="2990850" cy="11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779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4CBA7B-2416-C644-B7BF-D31E96E5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4760DA"/>
                </a:solidFill>
                <a:latin typeface="Cambria" panose="02040503050406030204" pitchFamily="18" charset="0"/>
              </a:rPr>
              <a:t>#24 Stay on point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CF2758-6BCE-8C44-8669-EBF57843D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0105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Reviewers also have lives outside of their review work</a:t>
            </a:r>
          </a:p>
          <a:p>
            <a:pPr lvl="1"/>
            <a:r>
              <a:rPr lang="en-US" dirty="0"/>
              <a:t>Make it as easy as possible for them to find essential content</a:t>
            </a:r>
          </a:p>
          <a:p>
            <a:pPr lvl="2"/>
            <a:r>
              <a:rPr lang="en-US" dirty="0"/>
              <a:t>Use clear, concise language</a:t>
            </a:r>
          </a:p>
          <a:p>
            <a:pPr lvl="2"/>
            <a:r>
              <a:rPr lang="en-US" dirty="0"/>
              <a:t>Eliminate fluff</a:t>
            </a:r>
          </a:p>
          <a:p>
            <a:pPr lvl="2"/>
            <a:r>
              <a:rPr lang="en-US" dirty="0"/>
              <a:t>Avoid excessive use of acronyms</a:t>
            </a:r>
          </a:p>
          <a:p>
            <a:pPr lvl="1"/>
            <a:r>
              <a:rPr lang="en-US" dirty="0"/>
              <a:t>Choose active, energized words to address competencies</a:t>
            </a:r>
          </a:p>
          <a:p>
            <a:pPr lvl="1"/>
            <a:r>
              <a:rPr lang="en-US" dirty="0"/>
              <a:t>Be compelling </a:t>
            </a:r>
          </a:p>
          <a:p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11C04DB-BA0F-5247-8157-1389B9FF24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39849" y="1825625"/>
            <a:ext cx="4446301" cy="3500438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095F7CB-1502-724A-A833-55062B77B460}"/>
              </a:ext>
            </a:extLst>
          </p:cNvPr>
          <p:cNvSpPr/>
          <p:nvPr/>
        </p:nvSpPr>
        <p:spPr>
          <a:xfrm>
            <a:off x="0" y="5720017"/>
            <a:ext cx="12192000" cy="1137984"/>
          </a:xfrm>
          <a:prstGeom prst="rect">
            <a:avLst/>
          </a:prstGeom>
          <a:solidFill>
            <a:srgbClr val="1C1C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94DB2E-A999-F64B-85B0-43EDCBC4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20017"/>
            <a:ext cx="2990850" cy="11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149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4CBA7B-2416-C644-B7BF-D31E96E5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4760DA"/>
                </a:solidFill>
                <a:latin typeface="Cambria" panose="02040503050406030204" pitchFamily="18" charset="0"/>
              </a:rPr>
              <a:t>#25 Write for the YES pile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CF2758-6BCE-8C44-8669-EBF57843D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0105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Follow funder instructions</a:t>
            </a:r>
          </a:p>
          <a:p>
            <a:pPr lvl="1"/>
            <a:r>
              <a:rPr lang="en-US" dirty="0"/>
              <a:t>Review matrices are based on these</a:t>
            </a:r>
          </a:p>
          <a:p>
            <a:r>
              <a:rPr lang="en-US" dirty="0"/>
              <a:t>Make your proposal stand out </a:t>
            </a:r>
          </a:p>
          <a:p>
            <a:r>
              <a:rPr lang="en-US" dirty="0"/>
              <a:t>Be the obvious choice by emphasizing:</a:t>
            </a:r>
          </a:p>
          <a:p>
            <a:pPr lvl="1"/>
            <a:r>
              <a:rPr lang="en-US" b="1" i="1" dirty="0"/>
              <a:t>Confidence</a:t>
            </a:r>
            <a:r>
              <a:rPr lang="en-US" i="1" dirty="0"/>
              <a:t> – What do you bring that no one else does? </a:t>
            </a:r>
          </a:p>
          <a:p>
            <a:pPr lvl="1"/>
            <a:r>
              <a:rPr lang="en-US" b="1" i="1" dirty="0"/>
              <a:t>Brightness</a:t>
            </a:r>
            <a:r>
              <a:rPr lang="en-US" i="1" dirty="0"/>
              <a:t> – Why are you the perfect investment?</a:t>
            </a:r>
          </a:p>
          <a:p>
            <a:pPr lvl="1"/>
            <a:r>
              <a:rPr lang="en-US" b="1" i="1" dirty="0"/>
              <a:t>Impact</a:t>
            </a:r>
            <a:r>
              <a:rPr lang="en-US" dirty="0"/>
              <a:t> </a:t>
            </a:r>
            <a:r>
              <a:rPr lang="en-US" i="1" dirty="0"/>
              <a:t>– How is your program vital?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E5DE0FE-F4F2-F347-A0C5-CAFEBFF04C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9375" y="1825625"/>
            <a:ext cx="4667250" cy="3500438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095F7CB-1502-724A-A833-55062B77B460}"/>
              </a:ext>
            </a:extLst>
          </p:cNvPr>
          <p:cNvSpPr/>
          <p:nvPr/>
        </p:nvSpPr>
        <p:spPr>
          <a:xfrm>
            <a:off x="0" y="5720017"/>
            <a:ext cx="12192000" cy="1137984"/>
          </a:xfrm>
          <a:prstGeom prst="rect">
            <a:avLst/>
          </a:prstGeom>
          <a:solidFill>
            <a:srgbClr val="1C1C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94DB2E-A999-F64B-85B0-43EDCBC4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20017"/>
            <a:ext cx="2990850" cy="11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272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4CBA7B-2416-C644-B7BF-D31E96E5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4760DA"/>
                </a:solidFill>
                <a:latin typeface="Cambria" panose="02040503050406030204" pitchFamily="18" charset="0"/>
              </a:rPr>
              <a:t>#26 Apply the litmus test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CF2758-6BCE-8C44-8669-EBF57843D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01058"/>
          </a:xfrm>
        </p:spPr>
        <p:txBody>
          <a:bodyPr/>
          <a:lstStyle/>
          <a:p>
            <a:r>
              <a:rPr lang="en-US" dirty="0"/>
              <a:t>Ask yourself: “If I share this proposal with my best friend (and/or someone else completely unfamiliar with this project), will it make sense?”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EC69B6-768D-E44D-B317-CE3D03BF5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01058"/>
          </a:xfrm>
        </p:spPr>
        <p:txBody>
          <a:bodyPr/>
          <a:lstStyle/>
          <a:p>
            <a:r>
              <a:rPr lang="en-US" dirty="0"/>
              <a:t>Since you never know who is going to be on the review panel, your package should speak to many audiences</a:t>
            </a:r>
          </a:p>
          <a:p>
            <a:pPr lvl="1"/>
            <a:r>
              <a:rPr lang="en-US" dirty="0"/>
              <a:t>Proposal should be enticing to </a:t>
            </a:r>
            <a:r>
              <a:rPr lang="en-US" i="1" dirty="0"/>
              <a:t>anyone</a:t>
            </a:r>
            <a:r>
              <a:rPr lang="en-US" dirty="0"/>
              <a:t> who reads it (rather than just subject matter experts)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95F7CB-1502-724A-A833-55062B77B460}"/>
              </a:ext>
            </a:extLst>
          </p:cNvPr>
          <p:cNvSpPr/>
          <p:nvPr/>
        </p:nvSpPr>
        <p:spPr>
          <a:xfrm>
            <a:off x="0" y="5720017"/>
            <a:ext cx="12192000" cy="1137984"/>
          </a:xfrm>
          <a:prstGeom prst="rect">
            <a:avLst/>
          </a:prstGeom>
          <a:solidFill>
            <a:srgbClr val="1C1C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94DB2E-A999-F64B-85B0-43EDCBC4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0017"/>
            <a:ext cx="2990850" cy="11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647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4CBA7B-2416-C644-B7BF-D31E96E5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4760DA"/>
                </a:solidFill>
                <a:latin typeface="Cambria" panose="02040503050406030204" pitchFamily="18" charset="0"/>
              </a:rPr>
              <a:t>Reviewers have the final word</a:t>
            </a:r>
            <a:endParaRPr lang="en-US" sz="4800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0C8F1FC-1E17-B44F-8B6C-B0AFB4A7F4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43571"/>
            <a:ext cx="5181600" cy="3064546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AA2A9A2-1C96-824C-8774-D9B9105754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29375" y="1825625"/>
            <a:ext cx="4667250" cy="3500438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095F7CB-1502-724A-A833-55062B77B460}"/>
              </a:ext>
            </a:extLst>
          </p:cNvPr>
          <p:cNvSpPr/>
          <p:nvPr/>
        </p:nvSpPr>
        <p:spPr>
          <a:xfrm>
            <a:off x="0" y="5720017"/>
            <a:ext cx="12192000" cy="1137984"/>
          </a:xfrm>
          <a:prstGeom prst="rect">
            <a:avLst/>
          </a:prstGeom>
          <a:solidFill>
            <a:srgbClr val="1C1C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94DB2E-A999-F64B-85B0-43EDCBC4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20017"/>
            <a:ext cx="2990850" cy="11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040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4CBA7B-2416-C644-B7BF-D31E96E5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4760DA"/>
                </a:solidFill>
                <a:latin typeface="Cambria" panose="02040503050406030204" pitchFamily="18" charset="0"/>
              </a:rPr>
              <a:t>#27 Avoid desperation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CF2758-6BCE-8C44-8669-EBF57843D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01058"/>
          </a:xfrm>
        </p:spPr>
        <p:txBody>
          <a:bodyPr/>
          <a:lstStyle/>
          <a:p>
            <a:r>
              <a:rPr lang="en-US" dirty="0"/>
              <a:t>You are trying to show the funder that your organization will be an optimal investment</a:t>
            </a:r>
          </a:p>
          <a:p>
            <a:r>
              <a:rPr lang="en-US" dirty="0"/>
              <a:t>Even when you feel stressed, and/or don’t agree with their decisions, </a:t>
            </a:r>
            <a:r>
              <a:rPr lang="en-US" i="1" dirty="0"/>
              <a:t>never agitate the funder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0254389-5DD0-1946-84E9-0352213935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90562" y="1825625"/>
            <a:ext cx="4744876" cy="3500438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095F7CB-1502-724A-A833-55062B77B460}"/>
              </a:ext>
            </a:extLst>
          </p:cNvPr>
          <p:cNvSpPr/>
          <p:nvPr/>
        </p:nvSpPr>
        <p:spPr>
          <a:xfrm>
            <a:off x="0" y="5720017"/>
            <a:ext cx="12192000" cy="1137984"/>
          </a:xfrm>
          <a:prstGeom prst="rect">
            <a:avLst/>
          </a:prstGeom>
          <a:solidFill>
            <a:srgbClr val="1C1C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94DB2E-A999-F64B-85B0-43EDCBC4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20017"/>
            <a:ext cx="2990850" cy="11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907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4CBA7B-2416-C644-B7BF-D31E96E5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4760DA"/>
                </a:solidFill>
                <a:latin typeface="Cambria" panose="02040503050406030204" pitchFamily="18" charset="0"/>
              </a:rPr>
              <a:t>#28 Stick to simplicity</a:t>
            </a:r>
            <a:endParaRPr lang="en-US" sz="4800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D674663-6B76-D649-AC2F-7606B11CF9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78781" y="1825625"/>
            <a:ext cx="3500438" cy="3500438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EC69B6-768D-E44D-B317-CE3D03BF5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01058"/>
          </a:xfrm>
        </p:spPr>
        <p:txBody>
          <a:bodyPr>
            <a:normAutofit fontScale="92500"/>
          </a:bodyPr>
          <a:lstStyle/>
          <a:p>
            <a:r>
              <a:rPr lang="en-US" dirty="0"/>
              <a:t>Don’t add content the funder hasn’t asked for</a:t>
            </a:r>
          </a:p>
          <a:p>
            <a:pPr lvl="1"/>
            <a:r>
              <a:rPr lang="en-US" dirty="0"/>
              <a:t>Excess content does not impress</a:t>
            </a:r>
          </a:p>
          <a:p>
            <a:r>
              <a:rPr lang="en-US" dirty="0"/>
              <a:t>Answer questions as concisely as possible</a:t>
            </a:r>
          </a:p>
          <a:p>
            <a:r>
              <a:rPr lang="en-US" dirty="0"/>
              <a:t>Grant applications are like puzzles</a:t>
            </a:r>
          </a:p>
          <a:p>
            <a:pPr lvl="1"/>
            <a:r>
              <a:rPr lang="en-US" dirty="0"/>
              <a:t>You are putting the pieces together for the funder, to make a clear picture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95F7CB-1502-724A-A833-55062B77B460}"/>
              </a:ext>
            </a:extLst>
          </p:cNvPr>
          <p:cNvSpPr/>
          <p:nvPr/>
        </p:nvSpPr>
        <p:spPr>
          <a:xfrm>
            <a:off x="0" y="5720017"/>
            <a:ext cx="12192000" cy="1137984"/>
          </a:xfrm>
          <a:prstGeom prst="rect">
            <a:avLst/>
          </a:prstGeom>
          <a:solidFill>
            <a:srgbClr val="1C1C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94DB2E-A999-F64B-85B0-43EDCBC4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20017"/>
            <a:ext cx="2990850" cy="11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60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4CBA7B-2416-C644-B7BF-D31E96E5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4760DA"/>
                </a:solidFill>
                <a:latin typeface="Cambria" panose="02040503050406030204" pitchFamily="18" charset="0"/>
              </a:rPr>
              <a:t>Grant lifecycle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CF2758-6BCE-8C44-8669-EBF57843D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01058"/>
          </a:xfrm>
        </p:spPr>
        <p:txBody>
          <a:bodyPr/>
          <a:lstStyle/>
          <a:p>
            <a:r>
              <a:rPr lang="en-US" dirty="0"/>
              <a:t>Pre-award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Contemplation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Organizational Development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Prospect research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Funding strategy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4760DA"/>
                </a:solidFill>
              </a:rPr>
              <a:t>Application development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Application submittal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EC69B6-768D-E44D-B317-CE3D03BF5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01058"/>
          </a:xfrm>
        </p:spPr>
        <p:txBody>
          <a:bodyPr/>
          <a:lstStyle/>
          <a:p>
            <a:r>
              <a:rPr lang="en-US" dirty="0"/>
              <a:t>Post-award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Award acceptance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Program implementation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Reporting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Evaluation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Renewal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Attracting new funders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95F7CB-1502-724A-A833-55062B77B460}"/>
              </a:ext>
            </a:extLst>
          </p:cNvPr>
          <p:cNvSpPr/>
          <p:nvPr/>
        </p:nvSpPr>
        <p:spPr>
          <a:xfrm>
            <a:off x="0" y="5720017"/>
            <a:ext cx="12192000" cy="1137984"/>
          </a:xfrm>
          <a:prstGeom prst="rect">
            <a:avLst/>
          </a:prstGeom>
          <a:solidFill>
            <a:srgbClr val="1C1C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94DB2E-A999-F64B-85B0-43EDCBC4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0017"/>
            <a:ext cx="2990850" cy="11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000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4CBA7B-2416-C644-B7BF-D31E96E5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4760DA"/>
                </a:solidFill>
                <a:latin typeface="Cambria" panose="02040503050406030204" pitchFamily="18" charset="0"/>
              </a:rPr>
              <a:t>#29 Practice self-care</a:t>
            </a:r>
            <a:endParaRPr lang="en-US" sz="4800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B6970C5-088D-404C-A7F4-11CE4832E7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41500" y="1988344"/>
            <a:ext cx="3175000" cy="317500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EC69B6-768D-E44D-B317-CE3D03BF5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0105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Clear your calendar the week prior to the deadline</a:t>
            </a:r>
          </a:p>
          <a:p>
            <a:pPr lvl="1"/>
            <a:r>
              <a:rPr lang="en-US" dirty="0"/>
              <a:t>There </a:t>
            </a:r>
            <a:r>
              <a:rPr lang="en-US" i="1" dirty="0"/>
              <a:t>will</a:t>
            </a:r>
            <a:r>
              <a:rPr lang="en-US" dirty="0"/>
              <a:t> be life after the deadline – prioritize proposal tasks</a:t>
            </a:r>
          </a:p>
          <a:p>
            <a:r>
              <a:rPr lang="en-US" dirty="0"/>
              <a:t>Get sufficient sleep</a:t>
            </a:r>
          </a:p>
          <a:p>
            <a:pPr lvl="1"/>
            <a:r>
              <a:rPr lang="en-US" dirty="0"/>
              <a:t>Know your bare minimum for optimal functioning and get at least that much</a:t>
            </a:r>
          </a:p>
          <a:p>
            <a:r>
              <a:rPr lang="en-US" dirty="0"/>
              <a:t>Eat well</a:t>
            </a:r>
          </a:p>
          <a:p>
            <a:pPr lvl="1"/>
            <a:r>
              <a:rPr lang="en-US" dirty="0"/>
              <a:t>Designate family/friends to bring you food</a:t>
            </a:r>
          </a:p>
          <a:p>
            <a:r>
              <a:rPr lang="en-US" dirty="0"/>
              <a:t>Exercise</a:t>
            </a:r>
          </a:p>
          <a:p>
            <a:pPr lvl="1"/>
            <a:r>
              <a:rPr lang="en-US" dirty="0"/>
              <a:t>Even a short walk can do wonders</a:t>
            </a:r>
          </a:p>
          <a:p>
            <a:r>
              <a:rPr lang="en-US" dirty="0"/>
              <a:t>Shower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95F7CB-1502-724A-A833-55062B77B460}"/>
              </a:ext>
            </a:extLst>
          </p:cNvPr>
          <p:cNvSpPr/>
          <p:nvPr/>
        </p:nvSpPr>
        <p:spPr>
          <a:xfrm>
            <a:off x="0" y="5720017"/>
            <a:ext cx="12192000" cy="1137984"/>
          </a:xfrm>
          <a:prstGeom prst="rect">
            <a:avLst/>
          </a:prstGeom>
          <a:solidFill>
            <a:srgbClr val="1C1C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94DB2E-A999-F64B-85B0-43EDCBC4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20017"/>
            <a:ext cx="2990850" cy="11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877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4CBA7B-2416-C644-B7BF-D31E96E5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4760DA"/>
                </a:solidFill>
                <a:latin typeface="Cambria" panose="02040503050406030204" pitchFamily="18" charset="0"/>
              </a:rPr>
              <a:t>#30 Believe it’s possible</a:t>
            </a:r>
            <a:endParaRPr lang="en-US" sz="4800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28D4CBD-CBB7-3C48-A8EC-05CFFAEDBC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17750" y="2648744"/>
            <a:ext cx="2222500" cy="185420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EC69B6-768D-E44D-B317-CE3D03BF5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01058"/>
          </a:xfrm>
        </p:spPr>
        <p:txBody>
          <a:bodyPr/>
          <a:lstStyle/>
          <a:p>
            <a:r>
              <a:rPr lang="en-US" dirty="0"/>
              <a:t>If you don’t feel you’re worthy, then why should the funder feel you are?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95F7CB-1502-724A-A833-55062B77B460}"/>
              </a:ext>
            </a:extLst>
          </p:cNvPr>
          <p:cNvSpPr/>
          <p:nvPr/>
        </p:nvSpPr>
        <p:spPr>
          <a:xfrm>
            <a:off x="0" y="5720017"/>
            <a:ext cx="12192000" cy="1137984"/>
          </a:xfrm>
          <a:prstGeom prst="rect">
            <a:avLst/>
          </a:prstGeom>
          <a:solidFill>
            <a:srgbClr val="1C1C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94DB2E-A999-F64B-85B0-43EDCBC4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20017"/>
            <a:ext cx="2990850" cy="11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881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4CBA7B-2416-C644-B7BF-D31E96E5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4760DA"/>
                </a:solidFill>
                <a:latin typeface="Cambria" panose="02040503050406030204" pitchFamily="18" charset="0"/>
              </a:rPr>
              <a:t>#31 Envision success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CF2758-6BCE-8C44-8669-EBF57843D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01058"/>
          </a:xfrm>
        </p:spPr>
        <p:txBody>
          <a:bodyPr/>
          <a:lstStyle/>
          <a:p>
            <a:r>
              <a:rPr lang="en-US" dirty="0"/>
              <a:t>Set an intention you’ll get that grant award you’re striving for</a:t>
            </a:r>
          </a:p>
          <a:p>
            <a:r>
              <a:rPr lang="en-US" dirty="0"/>
              <a:t>Imagine the positive impact it will make upon the people (and/or other species) you serve</a:t>
            </a:r>
          </a:p>
          <a:p>
            <a:r>
              <a:rPr lang="en-US" dirty="0"/>
              <a:t>Energize the possibility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ACD2757D-7A4B-724F-8A63-24293E05FA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51587" y="1825625"/>
            <a:ext cx="4822825" cy="3500438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095F7CB-1502-724A-A833-55062B77B460}"/>
              </a:ext>
            </a:extLst>
          </p:cNvPr>
          <p:cNvSpPr/>
          <p:nvPr/>
        </p:nvSpPr>
        <p:spPr>
          <a:xfrm>
            <a:off x="0" y="5720017"/>
            <a:ext cx="12192000" cy="1137984"/>
          </a:xfrm>
          <a:prstGeom prst="rect">
            <a:avLst/>
          </a:prstGeom>
          <a:solidFill>
            <a:srgbClr val="1C1C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94DB2E-A999-F64B-85B0-43EDCBC4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20017"/>
            <a:ext cx="2990850" cy="11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632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4CBA7B-2416-C644-B7BF-D31E96E5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4760DA"/>
                </a:solidFill>
                <a:latin typeface="Cambria" panose="02040503050406030204" pitchFamily="18" charset="0"/>
              </a:rPr>
              <a:t>That’s all folks!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CF2758-6BCE-8C44-8669-EBF57843D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01058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Thank you!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95F7CB-1502-724A-A833-55062B77B460}"/>
              </a:ext>
            </a:extLst>
          </p:cNvPr>
          <p:cNvSpPr/>
          <p:nvPr/>
        </p:nvSpPr>
        <p:spPr>
          <a:xfrm>
            <a:off x="0" y="5720017"/>
            <a:ext cx="12192000" cy="1137984"/>
          </a:xfrm>
          <a:prstGeom prst="rect">
            <a:avLst/>
          </a:prstGeom>
          <a:solidFill>
            <a:srgbClr val="1C1C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94DB2E-A999-F64B-85B0-43EDCBC4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0017"/>
            <a:ext cx="2990850" cy="1137982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2401EB-ED88-234F-95DC-D4215FC218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Sara Wagner, MPH, GPC</a:t>
            </a:r>
          </a:p>
          <a:p>
            <a:pPr marL="0" indent="0">
              <a:buNone/>
            </a:pPr>
            <a:r>
              <a:rPr lang="en-US" dirty="0"/>
              <a:t>Grants that Go the Distance LLC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1sarawagner@gmail.com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928-380-1144</a:t>
            </a:r>
          </a:p>
          <a:p>
            <a:pPr marL="0" indent="0">
              <a:buNone/>
            </a:pPr>
            <a:r>
              <a:rPr lang="en-US" i="1" dirty="0" err="1"/>
              <a:t>sarawagnergrants.com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270755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4CBA7B-2416-C644-B7BF-D31E96E5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4760DA"/>
                </a:solidFill>
                <a:latin typeface="Cambria" panose="02040503050406030204" pitchFamily="18" charset="0"/>
              </a:rPr>
              <a:t>Wrap-up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CF2758-6BCE-8C44-8669-EBF57843D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01058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Questions?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95F7CB-1502-724A-A833-55062B77B460}"/>
              </a:ext>
            </a:extLst>
          </p:cNvPr>
          <p:cNvSpPr/>
          <p:nvPr/>
        </p:nvSpPr>
        <p:spPr>
          <a:xfrm>
            <a:off x="0" y="5720017"/>
            <a:ext cx="12192000" cy="1137984"/>
          </a:xfrm>
          <a:prstGeom prst="rect">
            <a:avLst/>
          </a:prstGeom>
          <a:solidFill>
            <a:srgbClr val="1C1C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94DB2E-A999-F64B-85B0-43EDCBC4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0017"/>
            <a:ext cx="2990850" cy="1137982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2401EB-ED88-234F-95DC-D4215FC218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Audience tips to add?</a:t>
            </a:r>
          </a:p>
        </p:txBody>
      </p:sp>
    </p:spTree>
    <p:extLst>
      <p:ext uri="{BB962C8B-B14F-4D97-AF65-F5344CB8AC3E}">
        <p14:creationId xmlns:p14="http://schemas.microsoft.com/office/powerpoint/2010/main" val="4036377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4CBA7B-2416-C644-B7BF-D31E96E5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4760DA"/>
                </a:solidFill>
                <a:latin typeface="Cambria" panose="02040503050406030204" pitchFamily="18" charset="0"/>
              </a:rPr>
              <a:t>#1 Embrace possibility (attitude is everything – fear gets you nowhere)</a:t>
            </a:r>
            <a:endParaRPr lang="en-US" sz="4800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5715D03-22F8-FE44-A8D0-6FAFEEFD12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32800" y="1825625"/>
            <a:ext cx="3192399" cy="350043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DB94502-AC22-CF42-8EE6-BC0CCB26D5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51254" y="1825625"/>
            <a:ext cx="4023491" cy="3500438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095F7CB-1502-724A-A833-55062B77B460}"/>
              </a:ext>
            </a:extLst>
          </p:cNvPr>
          <p:cNvSpPr/>
          <p:nvPr/>
        </p:nvSpPr>
        <p:spPr>
          <a:xfrm>
            <a:off x="0" y="5720017"/>
            <a:ext cx="12192000" cy="1137984"/>
          </a:xfrm>
          <a:prstGeom prst="rect">
            <a:avLst/>
          </a:prstGeom>
          <a:solidFill>
            <a:srgbClr val="1C1C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94DB2E-A999-F64B-85B0-43EDCBC4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20017"/>
            <a:ext cx="2990850" cy="11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16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4CBA7B-2416-C644-B7BF-D31E96E5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4760DA"/>
                </a:solidFill>
                <a:latin typeface="Cambria" panose="02040503050406030204" pitchFamily="18" charset="0"/>
              </a:rPr>
              <a:t>#2 Realize that funders want to help</a:t>
            </a:r>
            <a:endParaRPr lang="en-US" sz="4800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FA8615E-4108-B44A-AEFC-5D28718DBF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05000" y="2051844"/>
            <a:ext cx="3048000" cy="304800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EC69B6-768D-E44D-B317-CE3D03BF5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01058"/>
          </a:xfrm>
        </p:spPr>
        <p:txBody>
          <a:bodyPr/>
          <a:lstStyle/>
          <a:p>
            <a:r>
              <a:rPr lang="en-US" dirty="0"/>
              <a:t>Funders are people, too!</a:t>
            </a:r>
          </a:p>
          <a:p>
            <a:r>
              <a:rPr lang="en-US" dirty="0"/>
              <a:t>They care</a:t>
            </a:r>
          </a:p>
          <a:p>
            <a:r>
              <a:rPr lang="en-US" dirty="0"/>
              <a:t>They want you to succeed</a:t>
            </a:r>
          </a:p>
          <a:p>
            <a:r>
              <a:rPr lang="en-US" i="1" dirty="0"/>
              <a:t>They</a:t>
            </a:r>
            <a:r>
              <a:rPr lang="en-US" dirty="0"/>
              <a:t> want to succeed (through your program, that fits their mission and funding desires)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95F7CB-1502-724A-A833-55062B77B460}"/>
              </a:ext>
            </a:extLst>
          </p:cNvPr>
          <p:cNvSpPr/>
          <p:nvPr/>
        </p:nvSpPr>
        <p:spPr>
          <a:xfrm>
            <a:off x="0" y="5720017"/>
            <a:ext cx="12192000" cy="1137984"/>
          </a:xfrm>
          <a:prstGeom prst="rect">
            <a:avLst/>
          </a:prstGeom>
          <a:solidFill>
            <a:srgbClr val="1C1C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94DB2E-A999-F64B-85B0-43EDCBC4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20017"/>
            <a:ext cx="2990850" cy="11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94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4CBA7B-2416-C644-B7BF-D31E96E5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i="1" dirty="0">
                <a:solidFill>
                  <a:srgbClr val="4760DA"/>
                </a:solidFill>
                <a:latin typeface="Cambria" panose="02040503050406030204" pitchFamily="18" charset="0"/>
              </a:rPr>
              <a:t>Side note: </a:t>
            </a:r>
            <a:r>
              <a:rPr lang="en-US" sz="4800" dirty="0">
                <a:solidFill>
                  <a:srgbClr val="4760DA"/>
                </a:solidFill>
                <a:latin typeface="Cambria" panose="02040503050406030204" pitchFamily="18" charset="0"/>
              </a:rPr>
              <a:t>always tap local funding sources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CF2758-6BCE-8C44-8669-EBF57843D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01058"/>
          </a:xfrm>
        </p:spPr>
        <p:txBody>
          <a:bodyPr/>
          <a:lstStyle/>
          <a:p>
            <a:r>
              <a:rPr lang="en-US" dirty="0"/>
              <a:t>Local funders are more likely to invest in you because they:</a:t>
            </a:r>
          </a:p>
          <a:p>
            <a:pPr lvl="1"/>
            <a:r>
              <a:rPr lang="en-US" dirty="0"/>
              <a:t>Know you</a:t>
            </a:r>
          </a:p>
          <a:p>
            <a:pPr lvl="1"/>
            <a:r>
              <a:rPr lang="en-US" dirty="0"/>
              <a:t>Share the same communities</a:t>
            </a:r>
          </a:p>
          <a:p>
            <a:pPr lvl="1"/>
            <a:r>
              <a:rPr lang="en-US" dirty="0"/>
              <a:t>May already understand the work you’re trying to do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EC69B6-768D-E44D-B317-CE3D03BF5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01058"/>
          </a:xfrm>
        </p:spPr>
        <p:txBody>
          <a:bodyPr/>
          <a:lstStyle/>
          <a:p>
            <a:r>
              <a:rPr lang="en-US" dirty="0">
                <a:solidFill>
                  <a:srgbClr val="4760DA"/>
                </a:solidFill>
              </a:rPr>
              <a:t>Arizona Community Foundation of Flagstaff</a:t>
            </a:r>
          </a:p>
          <a:p>
            <a:r>
              <a:rPr lang="en-US" dirty="0">
                <a:solidFill>
                  <a:srgbClr val="4760DA"/>
                </a:solidFill>
              </a:rPr>
              <a:t>United Way of Northern Arizona</a:t>
            </a:r>
          </a:p>
          <a:p>
            <a:r>
              <a:rPr lang="en-US" dirty="0">
                <a:solidFill>
                  <a:srgbClr val="4760DA"/>
                </a:solidFill>
              </a:rPr>
              <a:t>Northern Arizona Healthcare Foundation</a:t>
            </a:r>
          </a:p>
          <a:p>
            <a:r>
              <a:rPr lang="en-US" i="1" dirty="0"/>
              <a:t>…and many more family and corporate foundations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95F7CB-1502-724A-A833-55062B77B460}"/>
              </a:ext>
            </a:extLst>
          </p:cNvPr>
          <p:cNvSpPr/>
          <p:nvPr/>
        </p:nvSpPr>
        <p:spPr>
          <a:xfrm>
            <a:off x="0" y="5720017"/>
            <a:ext cx="12192000" cy="1137984"/>
          </a:xfrm>
          <a:prstGeom prst="rect">
            <a:avLst/>
          </a:prstGeom>
          <a:solidFill>
            <a:srgbClr val="1C1C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94DB2E-A999-F64B-85B0-43EDCBC4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0017"/>
            <a:ext cx="2990850" cy="11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38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4CBA7B-2416-C644-B7BF-D31E96E5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4760DA"/>
                </a:solidFill>
                <a:latin typeface="Cambria" panose="02040503050406030204" pitchFamily="18" charset="0"/>
              </a:rPr>
              <a:t>#3 Start early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CF2758-6BCE-8C44-8669-EBF57843D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01058"/>
          </a:xfrm>
        </p:spPr>
        <p:txBody>
          <a:bodyPr/>
          <a:lstStyle/>
          <a:p>
            <a:r>
              <a:rPr lang="en-US" dirty="0"/>
              <a:t>Applications nearly always take more time than anticipated</a:t>
            </a:r>
          </a:p>
          <a:p>
            <a:r>
              <a:rPr lang="en-US" dirty="0"/>
              <a:t>Keep time on your side</a:t>
            </a:r>
          </a:p>
          <a:p>
            <a:r>
              <a:rPr lang="en-US" dirty="0">
                <a:solidFill>
                  <a:srgbClr val="4760DA"/>
                </a:solidFill>
              </a:rPr>
              <a:t>Answering each question is just the BEGINNING</a:t>
            </a:r>
          </a:p>
          <a:p>
            <a:r>
              <a:rPr lang="en-US" dirty="0">
                <a:solidFill>
                  <a:srgbClr val="1C1C45"/>
                </a:solidFill>
              </a:rPr>
              <a:t>Build a cushion for uncertainty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EC69B6-768D-E44D-B317-CE3D03BF5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01058"/>
          </a:xfrm>
        </p:spPr>
        <p:txBody>
          <a:bodyPr/>
          <a:lstStyle/>
          <a:p>
            <a:r>
              <a:rPr lang="en-US" dirty="0"/>
              <a:t>Don’t rush the process</a:t>
            </a:r>
          </a:p>
          <a:p>
            <a:r>
              <a:rPr lang="en-US" dirty="0"/>
              <a:t>Leave extra time to review package (verifying that scoring criteria has been me, refining answers, fixing formatting, and adding final touches) </a:t>
            </a:r>
          </a:p>
          <a:p>
            <a:pPr lvl="1"/>
            <a:r>
              <a:rPr lang="en-US" dirty="0"/>
              <a:t>This can make the difference between being funded or not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95F7CB-1502-724A-A833-55062B77B460}"/>
              </a:ext>
            </a:extLst>
          </p:cNvPr>
          <p:cNvSpPr/>
          <p:nvPr/>
        </p:nvSpPr>
        <p:spPr>
          <a:xfrm>
            <a:off x="0" y="5720017"/>
            <a:ext cx="12192000" cy="1137984"/>
          </a:xfrm>
          <a:prstGeom prst="rect">
            <a:avLst/>
          </a:prstGeom>
          <a:solidFill>
            <a:srgbClr val="1C1C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94DB2E-A999-F64B-85B0-43EDCBC4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0017"/>
            <a:ext cx="2990850" cy="11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20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4CBA7B-2416-C644-B7BF-D31E96E5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4760DA"/>
                </a:solidFill>
                <a:latin typeface="Cambria" panose="02040503050406030204" pitchFamily="18" charset="0"/>
              </a:rPr>
              <a:t>#4 Assemble your project team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CF2758-6BCE-8C44-8669-EBF57843D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01058"/>
          </a:xfrm>
        </p:spPr>
        <p:txBody>
          <a:bodyPr>
            <a:normAutofit fontScale="92500"/>
          </a:bodyPr>
          <a:lstStyle/>
          <a:p>
            <a:r>
              <a:rPr lang="en-US" dirty="0"/>
              <a:t>Host application kickoff meeting</a:t>
            </a:r>
          </a:p>
          <a:p>
            <a:pPr lvl="1"/>
            <a:r>
              <a:rPr lang="en-US" dirty="0"/>
              <a:t>Include those who will be involved in carrying out the project</a:t>
            </a:r>
          </a:p>
          <a:p>
            <a:r>
              <a:rPr lang="en-US" dirty="0"/>
              <a:t>Review funding announcement together </a:t>
            </a:r>
          </a:p>
          <a:p>
            <a:pPr lvl="1"/>
            <a:r>
              <a:rPr lang="en-US" dirty="0"/>
              <a:t>Ensure key players understand it</a:t>
            </a:r>
          </a:p>
          <a:p>
            <a:pPr lvl="1"/>
            <a:r>
              <a:rPr lang="en-US" dirty="0"/>
              <a:t>Verify eligibility</a:t>
            </a:r>
          </a:p>
          <a:p>
            <a:pPr lvl="1"/>
            <a:r>
              <a:rPr lang="en-US" dirty="0"/>
              <a:t>Confirm there’s ample time to complete a competitive application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EC69B6-768D-E44D-B317-CE3D03BF5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01058"/>
          </a:xfrm>
        </p:spPr>
        <p:txBody>
          <a:bodyPr>
            <a:normAutofit fontScale="92500"/>
          </a:bodyPr>
          <a:lstStyle/>
          <a:p>
            <a:r>
              <a:rPr lang="en-US" dirty="0"/>
              <a:t>Determine key project facets/application pieces</a:t>
            </a:r>
          </a:p>
          <a:p>
            <a:r>
              <a:rPr lang="en-US" dirty="0"/>
              <a:t>Identify external partners</a:t>
            </a:r>
          </a:p>
          <a:p>
            <a:r>
              <a:rPr lang="en-US" dirty="0"/>
              <a:t>Sketch timeline (working backwards from deadline)</a:t>
            </a:r>
          </a:p>
          <a:p>
            <a:r>
              <a:rPr lang="en-US" dirty="0"/>
              <a:t>Define each team member’s role in completing application, designating one point person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95F7CB-1502-724A-A833-55062B77B460}"/>
              </a:ext>
            </a:extLst>
          </p:cNvPr>
          <p:cNvSpPr/>
          <p:nvPr/>
        </p:nvSpPr>
        <p:spPr>
          <a:xfrm>
            <a:off x="0" y="5720017"/>
            <a:ext cx="12192000" cy="1137984"/>
          </a:xfrm>
          <a:prstGeom prst="rect">
            <a:avLst/>
          </a:prstGeom>
          <a:solidFill>
            <a:srgbClr val="1C1C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94DB2E-A999-F64B-85B0-43EDCBC4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0017"/>
            <a:ext cx="2990850" cy="11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1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2468</Words>
  <Application>Microsoft Macintosh PowerPoint</Application>
  <PresentationFormat>Widescreen</PresentationFormat>
  <Paragraphs>358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Cambria</vt:lpstr>
      <vt:lpstr>Office Theme</vt:lpstr>
      <vt:lpstr>Top Tricks and Tips for Writing a Grant</vt:lpstr>
      <vt:lpstr>Qualifications</vt:lpstr>
      <vt:lpstr>Who’s in the room?</vt:lpstr>
      <vt:lpstr>Grant lifecycle</vt:lpstr>
      <vt:lpstr>#1 Embrace possibility (attitude is everything – fear gets you nowhere)</vt:lpstr>
      <vt:lpstr>#2 Realize that funders want to help</vt:lpstr>
      <vt:lpstr>Side note: always tap local funding sources</vt:lpstr>
      <vt:lpstr>#3 Start early</vt:lpstr>
      <vt:lpstr>#4 Assemble your project team</vt:lpstr>
      <vt:lpstr>#5 Be extremely organized</vt:lpstr>
      <vt:lpstr>#6 Follow instructions</vt:lpstr>
      <vt:lpstr>#7 Get to know funder</vt:lpstr>
      <vt:lpstr>#8 Convey passion</vt:lpstr>
      <vt:lpstr>#9 Start with budget</vt:lpstr>
      <vt:lpstr>Line items</vt:lpstr>
      <vt:lpstr>Matching funds</vt:lpstr>
      <vt:lpstr>#10 Be realistic</vt:lpstr>
      <vt:lpstr>#11 Don’t make stuff up</vt:lpstr>
      <vt:lpstr>Honesty is crucial throughout proposal</vt:lpstr>
      <vt:lpstr>#12 Be who you say you are</vt:lpstr>
      <vt:lpstr>#13 Turn negatives into positives</vt:lpstr>
      <vt:lpstr>Frame things in a positive light with stories</vt:lpstr>
      <vt:lpstr>#14 Welcome the work</vt:lpstr>
      <vt:lpstr>#15 Gather relevant documentation</vt:lpstr>
      <vt:lpstr>#16 Review funder guidance</vt:lpstr>
      <vt:lpstr>#17 Gather relevant organizational documents (specified by funder)</vt:lpstr>
      <vt:lpstr>#18 Sketch your plans</vt:lpstr>
      <vt:lpstr>#19 Develop detailed program plans</vt:lpstr>
      <vt:lpstr>#20 Keep asking till you find the answer</vt:lpstr>
      <vt:lpstr>#21 Revise documents and create new ones (take advantage of optional attachments)</vt:lpstr>
      <vt:lpstr>#22 Seek expertise</vt:lpstr>
      <vt:lpstr>#23 Cater to reviewers – it’s all about them</vt:lpstr>
      <vt:lpstr>Reviewers determine your fate</vt:lpstr>
      <vt:lpstr>#24 Stay on point</vt:lpstr>
      <vt:lpstr>#25 Write for the YES pile</vt:lpstr>
      <vt:lpstr>#26 Apply the litmus test</vt:lpstr>
      <vt:lpstr>Reviewers have the final word</vt:lpstr>
      <vt:lpstr>#27 Avoid desperation</vt:lpstr>
      <vt:lpstr>#28 Stick to simplicity</vt:lpstr>
      <vt:lpstr>#29 Practice self-care</vt:lpstr>
      <vt:lpstr>#30 Believe it’s possible</vt:lpstr>
      <vt:lpstr>#31 Envision success</vt:lpstr>
      <vt:lpstr>That’s all folks!</vt:lpstr>
      <vt:lpstr>Wrap-up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Michaela Wuycheck</dc:creator>
  <cp:lastModifiedBy>Sara Wagner</cp:lastModifiedBy>
  <cp:revision>222</cp:revision>
  <dcterms:created xsi:type="dcterms:W3CDTF">2019-04-24T21:00:16Z</dcterms:created>
  <dcterms:modified xsi:type="dcterms:W3CDTF">2019-05-23T14:49:11Z</dcterms:modified>
</cp:coreProperties>
</file>