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638" r:id="rId6"/>
    <p:sldId id="600" r:id="rId7"/>
    <p:sldId id="601" r:id="rId8"/>
    <p:sldId id="602" r:id="rId9"/>
    <p:sldId id="603" r:id="rId10"/>
    <p:sldId id="604" r:id="rId11"/>
    <p:sldId id="605" r:id="rId12"/>
    <p:sldId id="606" r:id="rId13"/>
    <p:sldId id="607" r:id="rId14"/>
    <p:sldId id="608" r:id="rId15"/>
    <p:sldId id="609" r:id="rId16"/>
    <p:sldId id="639" r:id="rId17"/>
    <p:sldId id="619" r:id="rId18"/>
    <p:sldId id="621" r:id="rId19"/>
    <p:sldId id="623" r:id="rId20"/>
    <p:sldId id="624" r:id="rId21"/>
    <p:sldId id="625" r:id="rId22"/>
    <p:sldId id="626" r:id="rId23"/>
    <p:sldId id="627" r:id="rId24"/>
    <p:sldId id="628" r:id="rId25"/>
    <p:sldId id="620" r:id="rId26"/>
    <p:sldId id="629" r:id="rId27"/>
    <p:sldId id="630" r:id="rId28"/>
    <p:sldId id="631" r:id="rId29"/>
    <p:sldId id="632" r:id="rId30"/>
    <p:sldId id="610" r:id="rId31"/>
    <p:sldId id="611" r:id="rId32"/>
    <p:sldId id="612" r:id="rId33"/>
    <p:sldId id="613" r:id="rId34"/>
    <p:sldId id="614" r:id="rId35"/>
    <p:sldId id="615" r:id="rId36"/>
    <p:sldId id="633" r:id="rId37"/>
    <p:sldId id="634" r:id="rId38"/>
    <p:sldId id="635" r:id="rId39"/>
    <p:sldId id="640" r:id="rId40"/>
    <p:sldId id="641" r:id="rId41"/>
    <p:sldId id="616" r:id="rId42"/>
    <p:sldId id="636" r:id="rId43"/>
    <p:sldId id="618" r:id="rId44"/>
    <p:sldId id="637" r:id="rId45"/>
    <p:sldId id="579" r:id="rId46"/>
    <p:sldId id="599" r:id="rId4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95" autoAdjust="0"/>
    <p:restoredTop sz="79624" autoAdjust="0"/>
  </p:normalViewPr>
  <p:slideViewPr>
    <p:cSldViewPr snapToGrid="0">
      <p:cViewPr varScale="1">
        <p:scale>
          <a:sx n="80" d="100"/>
          <a:sy n="80" d="100"/>
        </p:scale>
        <p:origin x="412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34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80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80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F678C-6ADF-4040-9CE7-B3583D3BE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9602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30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A07FE-49AC-47E8-B47B-518A8E83C5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834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38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07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15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54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465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11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90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37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870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63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3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70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9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1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64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80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8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876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374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213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0022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9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87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7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209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482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733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87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35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>
              <a:spcBef>
                <a:spcPts val="418"/>
              </a:spcBef>
              <a:spcAft>
                <a:spcPct val="0"/>
              </a:spcAft>
              <a:buClr>
                <a:srgbClr val="0B5394"/>
              </a:buClr>
              <a:buSzPct val="68000"/>
            </a:pPr>
            <a:endParaRPr lang="en-US" baseline="0" dirty="0"/>
          </a:p>
          <a:p>
            <a:pPr eaLnBrk="0" fontAlgn="base" hangingPunct="0">
              <a:spcBef>
                <a:spcPts val="418"/>
              </a:spcBef>
              <a:spcAft>
                <a:spcPct val="0"/>
              </a:spcAft>
              <a:buClr>
                <a:srgbClr val="0B5394"/>
              </a:buClr>
              <a:buSzPct val="68000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22472-3A86-483B-93DA-D7F860E57197}" type="slidenum">
              <a:rPr lang="en-US" smtClean="0"/>
              <a:t>43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3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53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17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03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63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EA07FE-49AC-47E8-B47B-518A8E83C5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8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7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1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Top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8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3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0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Top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1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2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Go For Gold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B060-4738-440D-93C8-1390E20DFCC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190" y="5541814"/>
            <a:ext cx="1742636" cy="93118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0924" y="228601"/>
            <a:ext cx="190500" cy="6412233"/>
          </a:xfrm>
          <a:prstGeom prst="rect">
            <a:avLst/>
          </a:prstGeom>
          <a:solidFill>
            <a:srgbClr val="265F92"/>
          </a:solidFill>
          <a:ln>
            <a:solidFill>
              <a:srgbClr val="265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950212" y="202607"/>
            <a:ext cx="167640" cy="6437107"/>
          </a:xfrm>
          <a:prstGeom prst="rect">
            <a:avLst/>
          </a:prstGeom>
          <a:solidFill>
            <a:srgbClr val="E66914"/>
          </a:solidFill>
          <a:ln>
            <a:solidFill>
              <a:srgbClr val="E66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10800000">
            <a:off x="11318924" y="228601"/>
            <a:ext cx="631288" cy="361949"/>
          </a:xfrm>
          <a:prstGeom prst="rtTriangle">
            <a:avLst/>
          </a:prstGeom>
          <a:solidFill>
            <a:srgbClr val="E66914"/>
          </a:solidFill>
          <a:ln>
            <a:solidFill>
              <a:srgbClr val="E66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Triangle 18"/>
          <p:cNvSpPr/>
          <p:nvPr/>
        </p:nvSpPr>
        <p:spPr>
          <a:xfrm>
            <a:off x="261424" y="6277765"/>
            <a:ext cx="631288" cy="361949"/>
          </a:xfrm>
          <a:prstGeom prst="rtTriangle">
            <a:avLst/>
          </a:prstGeom>
          <a:solidFill>
            <a:srgbClr val="265F92"/>
          </a:solidFill>
          <a:ln>
            <a:solidFill>
              <a:srgbClr val="265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924" y="6641952"/>
            <a:ext cx="12046928" cy="152694"/>
          </a:xfrm>
          <a:prstGeom prst="rect">
            <a:avLst/>
          </a:prstGeom>
          <a:solidFill>
            <a:srgbClr val="265F92"/>
          </a:solidFill>
          <a:ln>
            <a:solidFill>
              <a:srgbClr val="265F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924" y="77495"/>
            <a:ext cx="12046928" cy="152694"/>
          </a:xfrm>
          <a:prstGeom prst="rect">
            <a:avLst/>
          </a:prstGeom>
          <a:solidFill>
            <a:srgbClr val="E66914"/>
          </a:solidFill>
          <a:ln>
            <a:solidFill>
              <a:srgbClr val="E669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9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cyptc.com/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cyptc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ptc.com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1444" y="1731503"/>
            <a:ext cx="7647864" cy="2387600"/>
          </a:xfrm>
        </p:spPr>
        <p:txBody>
          <a:bodyPr>
            <a:normAutofit fontScale="90000"/>
          </a:bodyPr>
          <a:lstStyle/>
          <a:p>
            <a:r>
              <a:rPr lang="en-US" sz="5800" b="1" i="1" dirty="0">
                <a:solidFill>
                  <a:srgbClr val="002060"/>
                </a:solidFill>
              </a:rPr>
              <a:t>Top 10 Must Do’s</a:t>
            </a:r>
            <a:br>
              <a:rPr lang="en-US" sz="5800" b="1" i="1" dirty="0">
                <a:solidFill>
                  <a:srgbClr val="002060"/>
                </a:solidFill>
              </a:rPr>
            </a:br>
            <a:r>
              <a:rPr lang="en-US" sz="5800" b="1" i="1" dirty="0">
                <a:solidFill>
                  <a:srgbClr val="002060"/>
                </a:solidFill>
              </a:rPr>
              <a:t>When it Comes To Accounting, Financial Reporting, Budgeting, and Cash 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2919344" y="4872446"/>
            <a:ext cx="6346991" cy="14006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Training Program Developed by: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PART-TIME CONTROLLER, LLC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1500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Copyright © 2019 by Your Part-Time Controller, LLC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1500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All rights reserved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85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918447"/>
            <a:ext cx="10515600" cy="325876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/>
              <a:t>#6: </a:t>
            </a:r>
            <a:r>
              <a:rPr lang="en-US" sz="4800" b="1" dirty="0"/>
              <a:t>Ability to report financial information separately by program, department, cost centers, and by funder</a:t>
            </a:r>
            <a:r>
              <a:rPr lang="en-US" sz="4800" dirty="0"/>
              <a:t>: </a:t>
            </a:r>
          </a:p>
          <a:p>
            <a:pPr marL="0" indent="0" algn="ctr">
              <a:buNone/>
            </a:pPr>
            <a:r>
              <a:rPr lang="en-US" sz="4000" dirty="0"/>
              <a:t>same comments as previous slide.</a:t>
            </a:r>
            <a:endParaRPr lang="en-US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1316889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659" y="1282826"/>
            <a:ext cx="10515600" cy="45888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#7: </a:t>
            </a:r>
            <a:r>
              <a:rPr lang="en-US" sz="4800" b="1" dirty="0"/>
              <a:t>Budgeting and forecasting on both an accrual and cash basis: </a:t>
            </a:r>
          </a:p>
          <a:p>
            <a:pPr marL="0" indent="0" algn="ctr">
              <a:buNone/>
            </a:pPr>
            <a:r>
              <a:rPr lang="en-US" sz="4000" dirty="0"/>
              <a:t>if you budget on an accrual basis only, you won’t know your cash flow.  If you budget on a cash basis only, your budget will not line up with your accrual basis financial reports.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126699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18931"/>
            <a:ext cx="10515600" cy="4351338"/>
          </a:xfrm>
        </p:spPr>
        <p:txBody>
          <a:bodyPr anchor="ctr">
            <a:normAutofit/>
          </a:bodyPr>
          <a:lstStyle/>
          <a:p>
            <a:pPr lvl="1"/>
            <a:r>
              <a:rPr lang="en-US" sz="4800" dirty="0"/>
              <a:t>#8: </a:t>
            </a:r>
            <a:r>
              <a:rPr lang="en-US" sz="4800" b="1" dirty="0"/>
              <a:t>Know your direct versus indirect costs, and contribution margins: </a:t>
            </a:r>
          </a:p>
          <a:p>
            <a:pPr lvl="1"/>
            <a:r>
              <a:rPr lang="en-US" dirty="0"/>
              <a:t>if your budget and financials do not help you understand your costs, you will never know how much your programs are costing.</a:t>
            </a:r>
          </a:p>
          <a:p>
            <a:pPr lvl="2"/>
            <a:r>
              <a:rPr lang="en-US" sz="3200" dirty="0"/>
              <a:t>See “Afterschool Services” example</a:t>
            </a:r>
          </a:p>
          <a:p>
            <a:pPr lvl="2"/>
            <a:r>
              <a:rPr lang="en-US" sz="3200" dirty="0" err="1"/>
              <a:t>NICRA’s</a:t>
            </a:r>
            <a:endParaRPr lang="en-US" sz="3200" dirty="0"/>
          </a:p>
          <a:p>
            <a:pPr lvl="2"/>
            <a:r>
              <a:rPr lang="en-US" sz="3200" dirty="0"/>
              <a:t>So called “overhead” costs and “The Overhead Myth”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457200" y="421342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131412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318931"/>
            <a:ext cx="105156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1" dirty="0"/>
              <a:t>EXAMPLE: After School Services Org.</a:t>
            </a:r>
          </a:p>
          <a:p>
            <a:r>
              <a:rPr lang="en-US" sz="4800" b="1" dirty="0"/>
              <a:t>Illustrating the perils of not knowing your direct versus your indirect allocated costs</a:t>
            </a:r>
          </a:p>
          <a:p>
            <a:pPr lvl="1"/>
            <a:endParaRPr lang="en-US" sz="32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457200" y="421342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275052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0" y="639977"/>
            <a:ext cx="10789324" cy="5827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F023F8-B357-4D1C-9CB5-E08EAF990522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19540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5827059" y="1299882"/>
            <a:ext cx="5746376" cy="115644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52BDE3-62ED-4F6C-9924-8614C5855D7A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3142724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174376" y="2272553"/>
            <a:ext cx="9852212" cy="847165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6283D-E12E-4104-9D03-0B8A291B9373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12564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192306" y="3126439"/>
            <a:ext cx="10159403" cy="847165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4FEE0-2C80-4810-9DF7-A656AD14F2D1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761332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345901" y="3998259"/>
            <a:ext cx="10159403" cy="56477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DE222-DF7E-477D-8328-0DEB681EEE5C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856820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19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345901" y="4428565"/>
            <a:ext cx="10159403" cy="56477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8AFD4F-692F-4DEA-916D-9212855DBB28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372446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5541" y="2423267"/>
            <a:ext cx="7647864" cy="2387600"/>
          </a:xfrm>
        </p:spPr>
        <p:txBody>
          <a:bodyPr>
            <a:normAutofit fontScale="90000"/>
          </a:bodyPr>
          <a:lstStyle/>
          <a:p>
            <a:r>
              <a:rPr lang="en-US" sz="5800" b="1" i="1" dirty="0">
                <a:solidFill>
                  <a:srgbClr val="002060"/>
                </a:solidFill>
              </a:rPr>
              <a:t>Top 10 Must Do’s</a:t>
            </a:r>
            <a:br>
              <a:rPr lang="en-US" sz="5800" b="1" i="1" dirty="0">
                <a:solidFill>
                  <a:srgbClr val="002060"/>
                </a:solidFill>
              </a:rPr>
            </a:br>
            <a:r>
              <a:rPr lang="en-US" sz="5800" b="1" i="1" dirty="0">
                <a:solidFill>
                  <a:srgbClr val="002060"/>
                </a:solidFill>
              </a:rPr>
              <a:t>When it Comes To Accounting, Financial Reporting, Budgeting, and Cash </a:t>
            </a: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2919344" y="4872446"/>
            <a:ext cx="6346991" cy="14006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Training Program Developed by: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3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PART-TIME CONTROLLER, LLC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1500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Copyright © 2019 by Your Part-Time Controller, LLC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r>
              <a:rPr lang="en-US" sz="1500" dirty="0">
                <a:solidFill>
                  <a:prstClr val="black"/>
                </a:solidFill>
                <a:latin typeface="Calibri Light" panose="020F0302020204030204"/>
                <a:cs typeface="Arial" charset="0"/>
              </a:rPr>
              <a:t>All rights reserved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FA71C5-0C07-4F5D-A22F-741CB078ED22}"/>
              </a:ext>
            </a:extLst>
          </p:cNvPr>
          <p:cNvCxnSpPr>
            <a:cxnSpLocks/>
          </p:cNvCxnSpPr>
          <p:nvPr/>
        </p:nvCxnSpPr>
        <p:spPr>
          <a:xfrm>
            <a:off x="5136542" y="1062104"/>
            <a:ext cx="893219" cy="8373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B2A3F89-A8BF-44E2-BE5B-F46763DFBA30}"/>
              </a:ext>
            </a:extLst>
          </p:cNvPr>
          <p:cNvSpPr txBox="1"/>
          <p:nvPr/>
        </p:nvSpPr>
        <p:spPr>
          <a:xfrm>
            <a:off x="5735956" y="129793"/>
            <a:ext cx="1121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527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345901" y="4921624"/>
            <a:ext cx="10159403" cy="56477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E4D1F-F537-409C-97D1-03E92E64CC45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457145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274184" y="5692589"/>
            <a:ext cx="10159403" cy="56477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73FC8-9941-4354-BC5D-BD0A65905922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391841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1635C-1B5B-4AC7-BF92-B606BB28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864484-7369-4285-967F-5FC53BD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6F450-BB58-4154-B582-F458A5BD55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32357" y="395432"/>
            <a:ext cx="10649884" cy="58449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49CEF7-B360-4057-9D08-B10B7DA678F8}"/>
              </a:ext>
            </a:extLst>
          </p:cNvPr>
          <p:cNvSpPr/>
          <p:nvPr/>
        </p:nvSpPr>
        <p:spPr>
          <a:xfrm>
            <a:off x="5387788" y="1416423"/>
            <a:ext cx="1783977" cy="4910978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372464-B6A1-479C-90BE-106D043D8673}"/>
              </a:ext>
            </a:extLst>
          </p:cNvPr>
          <p:cNvSpPr txBox="1"/>
          <p:nvPr/>
        </p:nvSpPr>
        <p:spPr>
          <a:xfrm>
            <a:off x="548639" y="411329"/>
            <a:ext cx="2210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AFTER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478F31-41E8-4760-AEE7-7CB46B6D8886}"/>
              </a:ext>
            </a:extLst>
          </p:cNvPr>
          <p:cNvSpPr/>
          <p:nvPr/>
        </p:nvSpPr>
        <p:spPr>
          <a:xfrm>
            <a:off x="3737113" y="411329"/>
            <a:ext cx="429370" cy="646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39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1635C-1B5B-4AC7-BF92-B606BB28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864484-7369-4285-967F-5FC53BD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6F450-BB58-4154-B582-F458A5BD55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80063" y="323873"/>
            <a:ext cx="10649884" cy="58449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49CEF7-B360-4057-9D08-B10B7DA678F8}"/>
              </a:ext>
            </a:extLst>
          </p:cNvPr>
          <p:cNvSpPr/>
          <p:nvPr/>
        </p:nvSpPr>
        <p:spPr>
          <a:xfrm>
            <a:off x="9251576" y="5486399"/>
            <a:ext cx="1783977" cy="889183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3EAA77-5D41-45ED-B67D-6DB4150F4D7A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AFTER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5D46CE-E3B8-4D61-A07E-5764A883766C}"/>
              </a:ext>
            </a:extLst>
          </p:cNvPr>
          <p:cNvSpPr/>
          <p:nvPr/>
        </p:nvSpPr>
        <p:spPr>
          <a:xfrm>
            <a:off x="3737113" y="411329"/>
            <a:ext cx="429370" cy="646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6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92C25B-ABD1-4941-8497-7454BAFB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6D562B-97CD-4E7E-98F9-BBD00D27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F1D9A-F4AF-4776-8C26-28C4ECD0665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30941" y="636493"/>
            <a:ext cx="10789324" cy="58270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20CE08-20EE-4F74-913B-45D492C2FB93}"/>
              </a:ext>
            </a:extLst>
          </p:cNvPr>
          <p:cNvSpPr/>
          <p:nvPr/>
        </p:nvSpPr>
        <p:spPr>
          <a:xfrm>
            <a:off x="1345901" y="5656730"/>
            <a:ext cx="10159403" cy="564777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C3545A-30C7-472D-B173-DD0B1A4F9EF1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238533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1635C-1B5B-4AC7-BF92-B606BB28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864484-7369-4285-967F-5FC53BD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6F450-BB58-4154-B582-F458A5BD55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3916" y="530599"/>
            <a:ext cx="10649884" cy="58449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49CEF7-B360-4057-9D08-B10B7DA678F8}"/>
              </a:ext>
            </a:extLst>
          </p:cNvPr>
          <p:cNvSpPr/>
          <p:nvPr/>
        </p:nvSpPr>
        <p:spPr>
          <a:xfrm>
            <a:off x="703916" y="5486399"/>
            <a:ext cx="10331637" cy="889183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41E99-D22A-49B5-8A08-B0AB726553BC}"/>
              </a:ext>
            </a:extLst>
          </p:cNvPr>
          <p:cNvSpPr txBox="1"/>
          <p:nvPr/>
        </p:nvSpPr>
        <p:spPr>
          <a:xfrm>
            <a:off x="548639" y="411329"/>
            <a:ext cx="773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AFTER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46C89-ABF7-4E6B-976A-AC40D7B9A102}"/>
              </a:ext>
            </a:extLst>
          </p:cNvPr>
          <p:cNvSpPr/>
          <p:nvPr/>
        </p:nvSpPr>
        <p:spPr>
          <a:xfrm>
            <a:off x="3737113" y="411329"/>
            <a:ext cx="429370" cy="6461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3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1635C-1B5B-4AC7-BF92-B606BB28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864484-7369-4285-967F-5FC53BD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6F450-BB58-4154-B582-F458A5BD55B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03916" y="530599"/>
            <a:ext cx="10649884" cy="58449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A49CEF7-B360-4057-9D08-B10B7DA678F8}"/>
              </a:ext>
            </a:extLst>
          </p:cNvPr>
          <p:cNvSpPr/>
          <p:nvPr/>
        </p:nvSpPr>
        <p:spPr>
          <a:xfrm>
            <a:off x="703916" y="4356846"/>
            <a:ext cx="10331637" cy="690283"/>
          </a:xfrm>
          <a:prstGeom prst="rect">
            <a:avLst/>
          </a:prstGeom>
          <a:noFill/>
          <a:ln w="1047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9291FC1-BB01-471C-9F2D-F652E9DE1FA8}"/>
              </a:ext>
            </a:extLst>
          </p:cNvPr>
          <p:cNvSpPr/>
          <p:nvPr/>
        </p:nvSpPr>
        <p:spPr>
          <a:xfrm>
            <a:off x="2720788" y="1500837"/>
            <a:ext cx="1317812" cy="2510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2904B9-D9E4-456C-89E1-977440AC8CD3}"/>
              </a:ext>
            </a:extLst>
          </p:cNvPr>
          <p:cNvSpPr txBox="1"/>
          <p:nvPr/>
        </p:nvSpPr>
        <p:spPr>
          <a:xfrm>
            <a:off x="548639" y="411329"/>
            <a:ext cx="303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79071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11264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#9: </a:t>
            </a:r>
            <a:r>
              <a:rPr lang="en-US" sz="4800" b="1" dirty="0"/>
              <a:t>Understand your fixed versus variable costs: </a:t>
            </a:r>
          </a:p>
          <a:p>
            <a:pPr marL="0" indent="0" algn="ctr">
              <a:buNone/>
            </a:pPr>
            <a:r>
              <a:rPr lang="en-US" sz="4000" dirty="0"/>
              <a:t>be prepared for slow periods, and the next government shutdown!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31694" y="564933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17102732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25873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#10: </a:t>
            </a:r>
            <a:r>
              <a:rPr lang="en-US" sz="4800" b="1" dirty="0"/>
              <a:t>Know your Restricted versus Unrestricted funds: </a:t>
            </a:r>
          </a:p>
          <a:p>
            <a:pPr marL="0" indent="0" algn="ctr">
              <a:buNone/>
            </a:pPr>
            <a:r>
              <a:rPr lang="en-US" sz="4000" dirty="0"/>
              <a:t>how to manage, and mis-manage, restricted funds.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2248089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29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25873"/>
            <a:ext cx="10515600" cy="4351338"/>
          </a:xfrm>
          <a:noFill/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#11: </a:t>
            </a:r>
            <a:r>
              <a:rPr lang="en-US" sz="4800" b="1" dirty="0"/>
              <a:t>Use Rolling Forecasts: </a:t>
            </a:r>
          </a:p>
          <a:p>
            <a:pPr marL="0" indent="0" algn="ctr">
              <a:buNone/>
            </a:pPr>
            <a:r>
              <a:rPr lang="en-US" sz="4000" dirty="0"/>
              <a:t>anticipate your cash needs, </a:t>
            </a:r>
          </a:p>
          <a:p>
            <a:pPr marL="0" indent="0" algn="ctr">
              <a:buNone/>
            </a:pPr>
            <a:r>
              <a:rPr lang="en-US" sz="4000" dirty="0"/>
              <a:t>before you need the cash.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220936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31A0D20-B1DD-4ED4-9275-E0FC266CE02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086" y="860611"/>
            <a:ext cx="7926605" cy="513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568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25873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#12: </a:t>
            </a:r>
            <a:r>
              <a:rPr lang="en-US" sz="4800" b="1" dirty="0"/>
              <a:t>Calculate your Reserves: </a:t>
            </a:r>
          </a:p>
          <a:p>
            <a:pPr marL="0" indent="0" algn="ctr">
              <a:buNone/>
            </a:pPr>
            <a:r>
              <a:rPr lang="en-US" sz="4000" dirty="0"/>
              <a:t>how much is enough?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3834572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25873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#13: </a:t>
            </a:r>
            <a:r>
              <a:rPr lang="en-US" sz="4800" b="1" dirty="0"/>
              <a:t>Credit lines and borrowing: </a:t>
            </a:r>
          </a:p>
          <a:p>
            <a:pPr marL="0" indent="0" algn="ctr">
              <a:buNone/>
            </a:pPr>
            <a:r>
              <a:rPr lang="en-US" sz="4000" dirty="0"/>
              <a:t>what not to do with a credit line.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Cash</a:t>
            </a:r>
          </a:p>
        </p:txBody>
      </p:sp>
    </p:spTree>
    <p:extLst>
      <p:ext uri="{BB962C8B-B14F-4D97-AF65-F5344CB8AC3E}">
        <p14:creationId xmlns:p14="http://schemas.microsoft.com/office/powerpoint/2010/main" val="4245331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60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1398493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853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33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60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3193434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9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60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3650644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3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79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4573511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9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36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79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5456105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9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7A6652-F8D1-4949-A196-BB653CA0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 For Gold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535E22-0E7F-47B5-9470-90CAC456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37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0A782D-239F-46DB-9B65-8A4884240B76}"/>
              </a:ext>
            </a:extLst>
          </p:cNvPr>
          <p:cNvSpPr/>
          <p:nvPr/>
        </p:nvSpPr>
        <p:spPr>
          <a:xfrm>
            <a:off x="887505" y="870266"/>
            <a:ext cx="10354235" cy="5797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Topics: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Visualization: the power of pictures to tell the story behind the numbers.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important information and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KPI’s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delivered to your smartphones and other mobile devices.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Audits: how to plan, prepare, and work with your auditors.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controls: law of diminishing returns, and why too much of a good thing can be bad.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Watchdogs and “The Overhead Myth” (today’s lunchtime session)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Fraud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accounting rules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2A31220-9B59-4E68-BD2B-908A78DD6190}"/>
              </a:ext>
            </a:extLst>
          </p:cNvPr>
          <p:cNvSpPr/>
          <p:nvPr/>
        </p:nvSpPr>
        <p:spPr>
          <a:xfrm>
            <a:off x="551330" y="5901373"/>
            <a:ext cx="797859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0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928D0E-5556-4580-A7B4-2949A7F4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96043D-67C1-4547-AE6E-33B8B1DD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38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555D69-DA68-4CD6-96D8-44CC46B365D3}"/>
              </a:ext>
            </a:extLst>
          </p:cNvPr>
          <p:cNvSpPr/>
          <p:nvPr/>
        </p:nvSpPr>
        <p:spPr>
          <a:xfrm>
            <a:off x="663387" y="408714"/>
            <a:ext cx="10981765" cy="4160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resources: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the topics presented, visit Eric’s blog at: </a:t>
            </a:r>
            <a:r>
              <a:rPr lang="en-US" sz="6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www.EricYPTC.com</a:t>
            </a: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3657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928D0E-5556-4580-A7B4-2949A7F4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 For Gold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96043D-67C1-4547-AE6E-33B8B1DD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39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555D69-DA68-4CD6-96D8-44CC46B365D3}"/>
              </a:ext>
            </a:extLst>
          </p:cNvPr>
          <p:cNvSpPr/>
          <p:nvPr/>
        </p:nvSpPr>
        <p:spPr>
          <a:xfrm>
            <a:off x="663387" y="408714"/>
            <a:ext cx="10981765" cy="4254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resources:</a:t>
            </a: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the topics presented, visit Eric’s blog at: </a:t>
            </a:r>
            <a:r>
              <a:rPr lang="en-US" sz="72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www.EricYPTC.com</a:t>
            </a:r>
            <a:r>
              <a:rPr lang="en-US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D434098-7E4E-4DC0-A3D7-D7A000BB1663}"/>
              </a:ext>
            </a:extLst>
          </p:cNvPr>
          <p:cNvSpPr/>
          <p:nvPr/>
        </p:nvSpPr>
        <p:spPr>
          <a:xfrm>
            <a:off x="957730" y="3938511"/>
            <a:ext cx="1556870" cy="484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798979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TOP 10 (REALLY 13) MUST DO’S</a:t>
            </a:r>
          </a:p>
        </p:txBody>
      </p:sp>
    </p:spTree>
    <p:extLst>
      <p:ext uri="{BB962C8B-B14F-4D97-AF65-F5344CB8AC3E}">
        <p14:creationId xmlns:p14="http://schemas.microsoft.com/office/powerpoint/2010/main" val="1860307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31A0D20-B1DD-4ED4-9275-E0FC266CE02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157" y="1179748"/>
            <a:ext cx="7926605" cy="51367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0972AC-837A-4399-9892-B32B1C7936D0}"/>
              </a:ext>
            </a:extLst>
          </p:cNvPr>
          <p:cNvSpPr txBox="1"/>
          <p:nvPr/>
        </p:nvSpPr>
        <p:spPr>
          <a:xfrm>
            <a:off x="699247" y="541475"/>
            <a:ext cx="1099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For help, contact us:</a:t>
            </a:r>
          </a:p>
        </p:txBody>
      </p:sp>
    </p:spTree>
    <p:extLst>
      <p:ext uri="{BB962C8B-B14F-4D97-AF65-F5344CB8AC3E}">
        <p14:creationId xmlns:p14="http://schemas.microsoft.com/office/powerpoint/2010/main" val="3058784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31A0D20-B1DD-4ED4-9275-E0FC266CE02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157" y="1179748"/>
            <a:ext cx="7926605" cy="51367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0972AC-837A-4399-9892-B32B1C7936D0}"/>
              </a:ext>
            </a:extLst>
          </p:cNvPr>
          <p:cNvSpPr txBox="1"/>
          <p:nvPr/>
        </p:nvSpPr>
        <p:spPr>
          <a:xfrm>
            <a:off x="699247" y="541475"/>
            <a:ext cx="10990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For help, contact us: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7C9C11-DCF5-41CC-B5C8-D8BEFFC3174F}"/>
              </a:ext>
            </a:extLst>
          </p:cNvPr>
          <p:cNvSpPr txBox="1"/>
          <p:nvPr/>
        </p:nvSpPr>
        <p:spPr>
          <a:xfrm>
            <a:off x="5848438" y="218310"/>
            <a:ext cx="6155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latin typeface="Arial Black" panose="020B0A04020102020204" pitchFamily="34" charset="0"/>
              </a:rPr>
              <a:t>YPTC.COM</a:t>
            </a:r>
          </a:p>
        </p:txBody>
      </p:sp>
    </p:spTree>
    <p:extLst>
      <p:ext uri="{BB962C8B-B14F-4D97-AF65-F5344CB8AC3E}">
        <p14:creationId xmlns:p14="http://schemas.microsoft.com/office/powerpoint/2010/main" val="402449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CC741-95F6-48F4-919B-7B6E0D78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42</a:t>
            </a:fld>
            <a:endParaRPr lang="en-US" dirty="0"/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Questions or Comments?</a:t>
            </a:r>
          </a:p>
        </p:txBody>
      </p:sp>
      <p:pic>
        <p:nvPicPr>
          <p:cNvPr id="6" name="Picture 5" descr="File:FAQ icon.sv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706" y="1506319"/>
            <a:ext cx="6264587" cy="45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38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871912"/>
          </a:xfrm>
        </p:spPr>
        <p:txBody>
          <a:bodyPr>
            <a:normAutofit/>
          </a:bodyPr>
          <a:lstStyle/>
          <a:p>
            <a:pPr marL="109537" indent="0" algn="ctr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r>
              <a:rPr lang="en-US" sz="9700" dirty="0">
                <a:solidFill>
                  <a:prstClr val="black"/>
                </a:solidFill>
                <a:cs typeface="Times New Roman" pitchFamily="18" charset="0"/>
                <a:hlinkClick r:id="rId3"/>
              </a:rPr>
              <a:t>www</a:t>
            </a:r>
            <a:r>
              <a:rPr lang="en-US" sz="11600" dirty="0">
                <a:solidFill>
                  <a:prstClr val="black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11600" b="1" dirty="0">
                <a:solidFill>
                  <a:prstClr val="black"/>
                </a:solidFill>
                <a:cs typeface="Times New Roman" pitchFamily="18" charset="0"/>
                <a:hlinkClick r:id="rId3"/>
              </a:rPr>
              <a:t>YPTC</a:t>
            </a:r>
            <a:r>
              <a:rPr lang="en-US" sz="11600" dirty="0">
                <a:solidFill>
                  <a:prstClr val="black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9700" dirty="0">
                <a:solidFill>
                  <a:prstClr val="black"/>
                </a:solidFill>
                <a:cs typeface="Times New Roman" pitchFamily="18" charset="0"/>
                <a:hlinkClick r:id="rId3"/>
              </a:rPr>
              <a:t>com</a:t>
            </a:r>
            <a:endParaRPr lang="en-US" sz="11600" dirty="0">
              <a:solidFill>
                <a:prstClr val="black"/>
              </a:solidFill>
              <a:cs typeface="Times New Roman" pitchFamily="18" charset="0"/>
            </a:endParaRPr>
          </a:p>
          <a:p>
            <a:pPr marL="109537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sz="32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566737" lvl="1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sz="30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109537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sz="32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566737" lvl="1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sz="30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109537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sz="25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365125" lvl="0" indent="-255588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Font typeface="Wingdings 3" pitchFamily="18" charset="2"/>
              <a:buChar char=""/>
            </a:pPr>
            <a:endParaRPr lang="en-US" sz="2500" dirty="0">
              <a:solidFill>
                <a:prstClr val="black"/>
              </a:solidFill>
              <a:latin typeface="+mj-lt"/>
              <a:cs typeface="Times New Roman" pitchFamily="18" charset="0"/>
            </a:endParaRPr>
          </a:p>
          <a:p>
            <a:pPr marL="109537" lvl="0" indent="0" eaLnBrk="0" fontAlgn="base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B5394"/>
              </a:buClr>
              <a:buSzPct val="68000"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9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798" y="2113985"/>
            <a:ext cx="10515600" cy="31497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#1: </a:t>
            </a:r>
            <a:r>
              <a:rPr lang="en-US" sz="4800" b="1" dirty="0"/>
              <a:t>Prepare full reporting packages each month:</a:t>
            </a:r>
            <a:r>
              <a:rPr lang="en-US" sz="4000" b="1" dirty="0"/>
              <a:t> </a:t>
            </a:r>
          </a:p>
          <a:p>
            <a:pPr marL="0" indent="0" algn="ctr">
              <a:buNone/>
            </a:pPr>
            <a:r>
              <a:rPr lang="en-US" sz="4000" dirty="0"/>
              <a:t>why you must prepare them, even if you don’t think you need them.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663388" y="747813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37903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825873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#2</a:t>
            </a:r>
            <a:r>
              <a:rPr lang="en-US" sz="6000" dirty="0"/>
              <a:t>: </a:t>
            </a:r>
            <a:r>
              <a:rPr lang="en-US" sz="4800" b="1" dirty="0"/>
              <a:t>Timeliness:</a:t>
            </a:r>
            <a:r>
              <a:rPr lang="en-US" sz="4000" b="1" dirty="0"/>
              <a:t> </a:t>
            </a:r>
          </a:p>
          <a:p>
            <a:pPr marL="0" indent="0" algn="ctr">
              <a:buNone/>
            </a:pPr>
            <a:r>
              <a:rPr lang="en-US" sz="4000" dirty="0"/>
              <a:t>what the inability to prepare timely financial reports says about your organization.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189601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470211"/>
            <a:ext cx="10515600" cy="37069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#3: </a:t>
            </a:r>
            <a:r>
              <a:rPr lang="en-US" sz="4800" b="1" dirty="0"/>
              <a:t>Bank and investment account reconciliations: 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dirty="0"/>
              <a:t>why one of the most basic accounting activities could be your most important internal control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136586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559859"/>
            <a:ext cx="10515600" cy="36173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#4: </a:t>
            </a:r>
            <a:r>
              <a:rPr lang="en-US" sz="4800" b="1" dirty="0"/>
              <a:t>Accounting system to development system reconciliations: 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dirty="0"/>
              <a:t>if your accounting and development departments are reporting different numbers, what message does that convey to your board?</a:t>
            </a:r>
            <a:endParaRPr lang="en-US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51796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1971C0-C227-438F-AA3A-DA7AA8CE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 10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C479E-40A7-47F9-8D01-C9A75A6E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060-4738-440D-93C8-1390E20DFCC4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65A1B-226C-4BBC-BDE8-07880D0AAC4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21270"/>
            <a:ext cx="10515600" cy="5000235"/>
          </a:xfr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#5: </a:t>
            </a:r>
            <a:r>
              <a:rPr lang="en-US" sz="4800" b="1" dirty="0"/>
              <a:t>Ability to report at different levels of detail for different readers: 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dirty="0"/>
              <a:t>if you cannot do this, revisit your chart-of-accounts.  If your chart is okay, get some training for your accounting staff. (Your accounting software is probably not the problem.)</a:t>
            </a:r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EEA02A-8390-4AD4-B0A3-8796ADBEF7E3}"/>
              </a:ext>
            </a:extLst>
          </p:cNvPr>
          <p:cNvSpPr txBox="1"/>
          <p:nvPr/>
        </p:nvSpPr>
        <p:spPr>
          <a:xfrm>
            <a:off x="358588" y="636495"/>
            <a:ext cx="1152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Accounting and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967860323"/>
      </p:ext>
    </p:extLst>
  </p:cSld>
  <p:clrMapOvr>
    <a:masterClrMapping/>
  </p:clrMapOvr>
</p:sld>
</file>

<file path=ppt/theme/theme1.xml><?xml version="1.0" encoding="utf-8"?>
<a:theme xmlns:a="http://schemas.openxmlformats.org/drawingml/2006/main" name="New YPTC presentati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YPTC presentation theme" id="{D5940D6C-BA10-49C6-98D7-7FDB9556B315}" vid="{0513046D-BFFB-4C22-BE1A-9114ECD57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401F88F35F04DB9D353E56BB7204B" ma:contentTypeVersion="6" ma:contentTypeDescription="Create a new document." ma:contentTypeScope="" ma:versionID="8f1b706298353d19c53320d0f3155f1d">
  <xsd:schema xmlns:xsd="http://www.w3.org/2001/XMLSchema" xmlns:xs="http://www.w3.org/2001/XMLSchema" xmlns:p="http://schemas.microsoft.com/office/2006/metadata/properties" xmlns:ns2="405fa898-a597-4649-b84b-0c758687aca9" xmlns:ns3="88a371e8-ec61-419b-8a4c-6bbe0cb8a06d" targetNamespace="http://schemas.microsoft.com/office/2006/metadata/properties" ma:root="true" ma:fieldsID="4893948a75d9bf5a4aa32bd5f6da61e0" ns2:_="" ns3:_="">
    <xsd:import namespace="405fa898-a597-4649-b84b-0c758687aca9"/>
    <xsd:import namespace="88a371e8-ec61-419b-8a4c-6bbe0cb8a0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fa898-a597-4649-b84b-0c758687ac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371e8-ec61-419b-8a4c-6bbe0cb8a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53E389-817B-40C0-B52C-74C0202F8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5fa898-a597-4649-b84b-0c758687aca9"/>
    <ds:schemaRef ds:uri="88a371e8-ec61-419b-8a4c-6bbe0cb8a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BE4078-382E-4C96-A58F-F0732855C8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8423F6-8BD2-4B7A-B783-FDD41CBA53EB}">
  <ds:schemaRefs>
    <ds:schemaRef ds:uri="http://schemas.openxmlformats.org/package/2006/metadata/core-properties"/>
    <ds:schemaRef ds:uri="405fa898-a597-4649-b84b-0c758687aca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8a371e8-ec61-419b-8a4c-6bbe0cb8a0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YPTC presentation theme</Template>
  <TotalTime>8757</TotalTime>
  <Words>1231</Words>
  <Application>Microsoft Office PowerPoint</Application>
  <PresentationFormat>Widescreen</PresentationFormat>
  <Paragraphs>245</Paragraphs>
  <Slides>43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Arial Black</vt:lpstr>
      <vt:lpstr>Calibri</vt:lpstr>
      <vt:lpstr>Calibri Light</vt:lpstr>
      <vt:lpstr>Times New Roman</vt:lpstr>
      <vt:lpstr>Wingdings 3</vt:lpstr>
      <vt:lpstr>New YPTC presentation theme</vt:lpstr>
      <vt:lpstr>Top 10 Must Do’s When it Comes To Accounting, Financial Reporting, Budgeting, and Cash </vt:lpstr>
      <vt:lpstr>Top 10 Must Do’s When it Comes To Accounting, Financial Reporting, Budgeting, and Cash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or Comments?</vt:lpstr>
      <vt:lpstr>PowerPoint Presentation</vt:lpstr>
    </vt:vector>
  </TitlesOfParts>
  <Company>Your Part-Time Controller,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Accounts Designing/Conversion Process</dc:title>
  <dc:creator>Kerri Padgett;Tracey Bible;Eric Wilson</dc:creator>
  <cp:lastModifiedBy>Eric Fraint</cp:lastModifiedBy>
  <cp:revision>841</cp:revision>
  <cp:lastPrinted>2019-04-16T14:53:50Z</cp:lastPrinted>
  <dcterms:created xsi:type="dcterms:W3CDTF">2017-02-27T15:50:46Z</dcterms:created>
  <dcterms:modified xsi:type="dcterms:W3CDTF">2019-05-23T14:04:32Z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0x0101002D7401F88F35F04DB9D353E56BB7204B</vt:lpwstr>
  </property>
</Properties>
</file>